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7" r:id="rId2"/>
    <p:sldId id="270" r:id="rId3"/>
    <p:sldId id="271" r:id="rId4"/>
    <p:sldId id="267" r:id="rId5"/>
    <p:sldId id="283" r:id="rId6"/>
    <p:sldId id="282" r:id="rId7"/>
    <p:sldId id="273" r:id="rId8"/>
    <p:sldId id="274" r:id="rId9"/>
    <p:sldId id="275" r:id="rId10"/>
    <p:sldId id="276" r:id="rId11"/>
    <p:sldId id="284" r:id="rId12"/>
    <p:sldId id="268" r:id="rId13"/>
    <p:sldId id="289" r:id="rId14"/>
    <p:sldId id="269" r:id="rId15"/>
    <p:sldId id="290" r:id="rId16"/>
    <p:sldId id="288" r:id="rId17"/>
    <p:sldId id="258" r:id="rId18"/>
    <p:sldId id="259" r:id="rId19"/>
    <p:sldId id="260" r:id="rId20"/>
    <p:sldId id="261" r:id="rId21"/>
    <p:sldId id="262" r:id="rId22"/>
    <p:sldId id="263" r:id="rId23"/>
    <p:sldId id="277" r:id="rId24"/>
    <p:sldId id="295" r:id="rId25"/>
    <p:sldId id="264" r:id="rId26"/>
    <p:sldId id="296" r:id="rId27"/>
    <p:sldId id="29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22130-BDDC-4222-95D5-786AF4D20D08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0D62F-25B2-4ECD-A187-796200B67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643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5DC717-C8BD-4D54-BE3B-5DEF6B1A889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616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A4FE766-AB17-41CA-A259-5EA635067699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B55DD4-67A7-436F-B473-D6311170DE5F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801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E766-AB17-41CA-A259-5EA635067699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5DD4-67A7-436F-B473-D6311170DE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20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E766-AB17-41CA-A259-5EA635067699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5DD4-67A7-436F-B473-D6311170DE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25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E766-AB17-41CA-A259-5EA635067699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5DD4-67A7-436F-B473-D6311170DE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8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A4FE766-AB17-41CA-A259-5EA635067699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4B55DD4-67A7-436F-B473-D6311170DE5F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15537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E766-AB17-41CA-A259-5EA635067699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5DD4-67A7-436F-B473-D6311170DE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0855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E766-AB17-41CA-A259-5EA635067699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5DD4-67A7-436F-B473-D6311170DE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415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E766-AB17-41CA-A259-5EA635067699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5DD4-67A7-436F-B473-D6311170DE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43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E766-AB17-41CA-A259-5EA635067699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5DD4-67A7-436F-B473-D6311170DE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15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A4FE766-AB17-41CA-A259-5EA635067699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34B55DD4-67A7-436F-B473-D6311170DE5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85244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A4FE766-AB17-41CA-A259-5EA635067699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4B55DD4-67A7-436F-B473-D6311170DE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41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A4FE766-AB17-41CA-A259-5EA635067699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4B55DD4-67A7-436F-B473-D6311170DE5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711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pro-e.org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tm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B439F-D0F2-4308-BCEA-640B21BC66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864911"/>
            <a:ext cx="9031484" cy="3467282"/>
          </a:xfrm>
        </p:spPr>
        <p:txBody>
          <a:bodyPr anchor="b">
            <a:normAutofit/>
          </a:bodyPr>
          <a:lstStyle/>
          <a:p>
            <a:r>
              <a:rPr lang="en-GB" sz="8000" dirty="0"/>
              <a:t>Recycling &amp; Composting symbols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2380343-8B91-419F-935B-A82311172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r>
              <a:rPr lang="en-GB" sz="1800" dirty="0">
                <a:solidFill>
                  <a:srgbClr val="2A1A00"/>
                </a:solidFill>
              </a:rPr>
              <a:t>Part 1 Recycling</a:t>
            </a:r>
          </a:p>
        </p:txBody>
      </p:sp>
    </p:spTree>
    <p:extLst>
      <p:ext uri="{BB962C8B-B14F-4D97-AF65-F5344CB8AC3E}">
        <p14:creationId xmlns:p14="http://schemas.microsoft.com/office/powerpoint/2010/main" val="3583710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Waste electricals symbol - crossed out wheelie bin ">
            <a:extLst>
              <a:ext uri="{FF2B5EF4-FFF2-40B4-BE49-F238E27FC236}">
                <a16:creationId xmlns:a16="http://schemas.microsoft.com/office/drawing/2014/main" id="{6CFBD5CA-F6B0-41A3-8407-EE43FBFF28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073" y="1943099"/>
            <a:ext cx="2614516" cy="2701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24B8DD0-1B9B-43D4-8E57-391EE72D8566}"/>
              </a:ext>
            </a:extLst>
          </p:cNvPr>
          <p:cNvSpPr/>
          <p:nvPr/>
        </p:nvSpPr>
        <p:spPr>
          <a:xfrm>
            <a:off x="4788569" y="1943097"/>
            <a:ext cx="682190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Electrical item should not be added to in the general waste. Electrical items can be recycled through a number of channels</a:t>
            </a:r>
            <a:r>
              <a:rPr lang="en-GB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Some local authorities collect small electrical items as part of their kerbside collection, They can also be recycled via  selected retailers and at Household Waste Recycling Centres.</a:t>
            </a:r>
            <a:endParaRPr lang="en-GB" sz="28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CDFDE1-EEDF-402C-B6DC-4C97E29218B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12950" y="382588"/>
            <a:ext cx="10179050" cy="808037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333333"/>
                </a:solidFill>
                <a:latin typeface="Impact" panose="020B0806030902050204" pitchFamily="34" charset="0"/>
              </a:rPr>
              <a:t>Waste electricals</a:t>
            </a:r>
            <a:br>
              <a:rPr lang="en-GB" dirty="0">
                <a:solidFill>
                  <a:srgbClr val="333333"/>
                </a:solidFill>
                <a:latin typeface="futura-pt"/>
              </a:rPr>
            </a:br>
            <a:br>
              <a:rPr lang="en-GB" dirty="0">
                <a:solidFill>
                  <a:srgbClr val="333333"/>
                </a:solidFill>
                <a:latin typeface="futura-pt"/>
              </a:rPr>
            </a:br>
            <a:br>
              <a:rPr lang="en-GB" dirty="0">
                <a:solidFill>
                  <a:srgbClr val="333333"/>
                </a:solidFill>
                <a:latin typeface="futura-pt"/>
              </a:rPr>
            </a:br>
            <a:br>
              <a:rPr lang="en-GB" dirty="0">
                <a:solidFill>
                  <a:srgbClr val="333333"/>
                </a:solidFill>
                <a:latin typeface="futura-pt"/>
              </a:rPr>
            </a:br>
            <a:br>
              <a:rPr lang="en-GB" dirty="0">
                <a:solidFill>
                  <a:srgbClr val="333333"/>
                </a:solidFill>
                <a:latin typeface="futura-pt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288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DEF7-295A-42F9-A8BD-A234D9A99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41089"/>
          </a:xfrm>
        </p:spPr>
        <p:txBody>
          <a:bodyPr/>
          <a:lstStyle/>
          <a:p>
            <a:r>
              <a:rPr lang="en-GB" dirty="0"/>
              <a:t>New Plastic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B0385-DBBC-40F5-87E4-02D6CAE25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010" y="2454441"/>
            <a:ext cx="9901989" cy="4021173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 large number of new plastic materials have been launched recently  but some may  not be as good as we are led to believe.</a:t>
            </a:r>
          </a:p>
          <a:p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Not all  these new materials can be  home composted or recycled via kerbside collections in all areas of the UK, including Leicestershire.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323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E2FFDBB-0358-46C8-8F89-7354409E7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00789"/>
            <a:ext cx="10178322" cy="8662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b="1" dirty="0"/>
              <a:t>Plastics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10516A-2496-4270-AAE0-8C29FA45CB23}"/>
              </a:ext>
            </a:extLst>
          </p:cNvPr>
          <p:cNvSpPr/>
          <p:nvPr/>
        </p:nvSpPr>
        <p:spPr>
          <a:xfrm>
            <a:off x="1034715" y="1732547"/>
            <a:ext cx="7844589" cy="482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indent="-228600" defTabSz="914400">
              <a:spcBef>
                <a:spcPts val="700"/>
              </a:spcBef>
              <a:buClr>
                <a:schemeClr val="tx2"/>
              </a:buClr>
            </a:pPr>
            <a:r>
              <a:rPr lang="en-US" sz="4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arrows in a triangle means that the item is capable of being recycled. The numbers and letters act as identification for the recycling teams.</a:t>
            </a:r>
          </a:p>
          <a:p>
            <a:pPr indent="-228600" defTabSz="914400">
              <a:spcBef>
                <a:spcPts val="700"/>
              </a:spcBef>
              <a:buClr>
                <a:schemeClr val="tx2"/>
              </a:buClr>
            </a:pPr>
            <a:endParaRPr lang="en-US" sz="45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spcBef>
                <a:spcPts val="700"/>
              </a:spcBef>
              <a:buClr>
                <a:schemeClr val="tx2"/>
              </a:buClr>
            </a:pPr>
            <a:r>
              <a:rPr lang="en-US" sz="4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Plastics are classified into one of seven categories, each one a different material that is more or less easy to recycle.</a:t>
            </a:r>
          </a:p>
          <a:p>
            <a:pPr indent="-228600" defTabSz="914400">
              <a:spcBef>
                <a:spcPts val="700"/>
              </a:spcBef>
              <a:buClr>
                <a:schemeClr val="tx2"/>
              </a:buClr>
            </a:pPr>
            <a:r>
              <a:rPr lang="en-US" sz="4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= PET, Polyethylene Terephthalate is widely recycled.                                          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(</a:t>
            </a:r>
            <a:r>
              <a:rPr lang="en-US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A83866A-45D7-4DCB-9736-69B0663A6C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" r="1" b="1"/>
          <a:stretch/>
        </p:blipFill>
        <p:spPr bwMode="auto">
          <a:xfrm>
            <a:off x="8688422" y="902369"/>
            <a:ext cx="3361846" cy="3357768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440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98163AC-5EE4-4055-84CF-0AE7AEF90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67065"/>
            <a:ext cx="7314806" cy="667652"/>
          </a:xfrm>
        </p:spPr>
        <p:txBody>
          <a:bodyPr>
            <a:normAutofit fontScale="90000"/>
          </a:bodyPr>
          <a:lstStyle/>
          <a:p>
            <a:r>
              <a:rPr lang="en-US" altLang="en-US" sz="5400" b="1" cap="none" dirty="0">
                <a:solidFill>
                  <a:srgbClr val="545454"/>
                </a:solidFill>
                <a:latin typeface="Impact" panose="020B0806030902050204" pitchFamily="34" charset="0"/>
              </a:rPr>
              <a:t>Plastic Packaging</a:t>
            </a:r>
            <a:br>
              <a:rPr lang="en-US" altLang="en-US" sz="5400" cap="none" dirty="0">
                <a:solidFill>
                  <a:srgbClr val="545454"/>
                </a:solidFill>
                <a:latin typeface="Raleway"/>
              </a:rPr>
            </a:b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A384127-AA6D-45FE-A84A-32CC27B9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684" y="1383631"/>
            <a:ext cx="10623884" cy="3453063"/>
          </a:xfrm>
        </p:spPr>
        <p:txBody>
          <a:bodyPr>
            <a:normAutofit fontScale="62500" lnSpcReduction="20000"/>
          </a:bodyPr>
          <a:lstStyle/>
          <a:p>
            <a:r>
              <a:rPr lang="en-GB" sz="4500" b="1" dirty="0">
                <a:latin typeface="Arial" panose="020B0604020202020204" pitchFamily="34" charset="0"/>
                <a:cs typeface="Arial" panose="020B0604020202020204" pitchFamily="34" charset="0"/>
              </a:rPr>
              <a:t>A variety of materials are used in plastic packaging depending on the intended use. </a:t>
            </a:r>
          </a:p>
          <a:p>
            <a:r>
              <a:rPr lang="en-GB" sz="4500" b="1" dirty="0">
                <a:latin typeface="Arial" panose="020B0604020202020204" pitchFamily="34" charset="0"/>
                <a:cs typeface="Arial" panose="020B0604020202020204" pitchFamily="34" charset="0"/>
              </a:rPr>
              <a:t>Although the three black arrows or Mobius loop suggest recyclability this may be the case as the  film may have multiple layers of material laminated together.</a:t>
            </a:r>
          </a:p>
          <a:p>
            <a:r>
              <a:rPr lang="en-GB" sz="4500" b="1" dirty="0">
                <a:latin typeface="Arial" panose="020B0604020202020204" pitchFamily="34" charset="0"/>
                <a:cs typeface="Arial" panose="020B0604020202020204" pitchFamily="34" charset="0"/>
              </a:rPr>
              <a:t>The triangle symbols indicate plastic material with the number inside relating to the resin used to make the packaging.</a:t>
            </a:r>
          </a:p>
          <a:p>
            <a:endParaRPr lang="en-GB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47C2341-8C8A-4112-AAE0-CE2576D86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152" y="4956726"/>
            <a:ext cx="5261416" cy="163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2986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66280-DC59-4D6B-BA32-10C23B34B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3120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Plastics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cont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4A839-AB53-4442-BD0F-99AA6E53A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932" y="1155032"/>
            <a:ext cx="9551068" cy="53205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High-Density Polyethylene, and widely recycled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= PVC, Polyvinyl Chloride, can be recycled but harder to do so, so check with LA.</a:t>
            </a:r>
            <a:b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= LDPE, Low-Density Polyethylene, also capable of being recycled, but check LA.</a:t>
            </a:r>
            <a:b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= PP, Polypropylene, hard or not possible to recycle. Reuse or avoid. </a:t>
            </a:r>
            <a:b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= PS, Polystyrene or Styrofoam, hard or not possible to recycle, </a:t>
            </a:r>
            <a:b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7 = other. Usually a mix of different plastics and is difficult to recycle.</a:t>
            </a:r>
          </a:p>
        </p:txBody>
      </p:sp>
      <p:pic>
        <p:nvPicPr>
          <p:cNvPr id="2050" name="Picture 2" descr="Plastic Recycling Symbol PE-HED 02">
            <a:extLst>
              <a:ext uri="{FF2B5EF4-FFF2-40B4-BE49-F238E27FC236}">
                <a16:creationId xmlns:a16="http://schemas.microsoft.com/office/drawing/2014/main" id="{8E6BBC6A-5AB6-4525-81FF-6A00FE3EC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846" y="642687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lastic Recycling Symbol 3 PVC">
            <a:extLst>
              <a:ext uri="{FF2B5EF4-FFF2-40B4-BE49-F238E27FC236}">
                <a16:creationId xmlns:a16="http://schemas.microsoft.com/office/drawing/2014/main" id="{CEEA2FF7-031B-41BB-8245-29B7B59C6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846" y="1738183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lastic Recycling symbol 04 PE-LD">
            <a:extLst>
              <a:ext uri="{FF2B5EF4-FFF2-40B4-BE49-F238E27FC236}">
                <a16:creationId xmlns:a16="http://schemas.microsoft.com/office/drawing/2014/main" id="{46F2D772-5CDC-4663-A061-69BF14897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260" y="257124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lastic Recycling symbol 05 Polypropylene">
            <a:extLst>
              <a:ext uri="{FF2B5EF4-FFF2-40B4-BE49-F238E27FC236}">
                <a16:creationId xmlns:a16="http://schemas.microsoft.com/office/drawing/2014/main" id="{C5AC364A-F25B-4211-94A1-F32BFBED0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2" y="3570931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Recycling symbol 06 Polystyrene aka styrofoam">
            <a:extLst>
              <a:ext uri="{FF2B5EF4-FFF2-40B4-BE49-F238E27FC236}">
                <a16:creationId xmlns:a16="http://schemas.microsoft.com/office/drawing/2014/main" id="{DD2D8182-13B5-40F5-B00D-317F678E7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260" y="4547023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878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FCE65-FD16-4ED3-9133-A0FD2ACDA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1404617"/>
          </a:xfrm>
        </p:spPr>
        <p:txBody>
          <a:bodyPr>
            <a:normAutofit/>
          </a:bodyPr>
          <a:lstStyle/>
          <a:p>
            <a:pPr algn="ctr"/>
            <a:r>
              <a:rPr lang="en-GB" sz="6000" dirty="0"/>
              <a:t>Recycling symbols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3E0EDC-4DBE-4A50-983D-66D94E8159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On pack symbols</a:t>
            </a:r>
          </a:p>
        </p:txBody>
      </p:sp>
    </p:spTree>
    <p:extLst>
      <p:ext uri="{BB962C8B-B14F-4D97-AF65-F5344CB8AC3E}">
        <p14:creationId xmlns:p14="http://schemas.microsoft.com/office/powerpoint/2010/main" val="2288581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8DD74-FBFA-4533-84AF-35D67255D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en-GB" dirty="0"/>
              <a:t>General Recycling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7249F-68E1-4C8E-AB0E-208344B12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5984274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more general recycling symbols pictured right were first introduced in the UK as part of the on-pack recycling label scheme to  help consumers understand which materials are recyclable.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FAF8A08-9B01-4F16-A116-10882CA03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992" y="2771660"/>
            <a:ext cx="3902582" cy="2648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305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BE52-DE7D-4B18-A298-48672C629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192505"/>
            <a:ext cx="10178322" cy="91310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 dirty="0"/>
              <a:t>RECYCLING SYMBOLS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BCF8F-D117-4B29-982B-6DF61160E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32560"/>
            <a:ext cx="6977922" cy="4836160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Widely Recycled</a:t>
            </a:r>
          </a:p>
          <a:p>
            <a:pPr marL="0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This label is applied to packaging</a:t>
            </a:r>
          </a:p>
          <a:p>
            <a:pPr marL="0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that is collected by 75% or more of  local authorities </a:t>
            </a:r>
          </a:p>
          <a:p>
            <a:pPr marL="0" indent="0">
              <a:buNone/>
            </a:pP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Widely Recycled - Rinse</a:t>
            </a:r>
          </a:p>
          <a:p>
            <a:pPr marL="0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Rinsing packaging, e.g. food trays, so that any food residue doesn’t contaminate other materials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2" descr="Widely Recycled">
            <a:extLst>
              <a:ext uri="{FF2B5EF4-FFF2-40B4-BE49-F238E27FC236}">
                <a16:creationId xmlns:a16="http://schemas.microsoft.com/office/drawing/2014/main" id="{D794E7CA-C3F3-4573-BD8B-540556EF0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9" y="1105607"/>
            <a:ext cx="1770958" cy="269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Widely Recycled - Rinse">
            <a:extLst>
              <a:ext uri="{FF2B5EF4-FFF2-40B4-BE49-F238E27FC236}">
                <a16:creationId xmlns:a16="http://schemas.microsoft.com/office/drawing/2014/main" id="{B46BB0D8-6D8D-4597-908C-86CFAEB63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8217" y="3973637"/>
            <a:ext cx="1707190" cy="2691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086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BD012-7CB5-4C80-AC4F-0B78DEF1E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08240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/>
              <a:t>RECYCLING SYMBOLS 2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2A163-32F8-41B4-8741-C80892FFA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90625"/>
            <a:ext cx="10044972" cy="4688967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Widely Recycled - Rinse, Lid On</a:t>
            </a:r>
          </a:p>
          <a:p>
            <a:pPr marL="0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Glass jars etc. should be rinsed and the lids</a:t>
            </a:r>
          </a:p>
          <a:p>
            <a:pPr marL="0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replaced even though the lid of the jar might</a:t>
            </a:r>
          </a:p>
          <a:p>
            <a:pPr marL="0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be metal. </a:t>
            </a:r>
          </a:p>
          <a:p>
            <a:pPr marL="0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This prevents small metal lids falling through</a:t>
            </a:r>
          </a:p>
          <a:p>
            <a:pPr marL="0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holes designed to remove contamination during sorting. The metal is separated from the glass by the glass recyclers and goes off to be recycled elsewhere.</a:t>
            </a:r>
          </a:p>
          <a:p>
            <a:endParaRPr lang="en-GB" dirty="0"/>
          </a:p>
        </p:txBody>
      </p:sp>
      <p:pic>
        <p:nvPicPr>
          <p:cNvPr id="1026" name="Picture 2" descr="Widely Recycled - Rinse, Lid On">
            <a:extLst>
              <a:ext uri="{FF2B5EF4-FFF2-40B4-BE49-F238E27FC236}">
                <a16:creationId xmlns:a16="http://schemas.microsoft.com/office/drawing/2014/main" id="{B000E30A-5A58-4661-82AF-2DEAB9DE8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4538" y="1276917"/>
            <a:ext cx="1662112" cy="281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757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06B49-AC35-4628-A29A-8A9E85894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075" y="382385"/>
            <a:ext cx="10448925" cy="7320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 dirty="0">
                <a:solidFill>
                  <a:srgbClr val="333333"/>
                </a:solidFill>
                <a:latin typeface="Impact" panose="020B0806030902050204" pitchFamily="34" charset="0"/>
              </a:rPr>
              <a:t>Widely Recycled - Flatten, Cap On</a:t>
            </a:r>
            <a:br>
              <a:rPr lang="en-GB" dirty="0">
                <a:solidFill>
                  <a:srgbClr val="333333"/>
                </a:solidFill>
                <a:latin typeface="futura-pt"/>
              </a:rPr>
            </a:b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4D31FD-8BE4-4A8B-A7A5-7761019BBACF}"/>
              </a:ext>
            </a:extLst>
          </p:cNvPr>
          <p:cNvSpPr/>
          <p:nvPr/>
        </p:nvSpPr>
        <p:spPr>
          <a:xfrm>
            <a:off x="981075" y="1114425"/>
            <a:ext cx="108098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Widely Recycled - Flatten</a:t>
            </a:r>
          </a:p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on plastic bottles and drinks cartons.</a:t>
            </a:r>
          </a:p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Flattening gives  more space in the recycling bin.</a:t>
            </a:r>
          </a:p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Replacing the caps helps to keep them flat.</a:t>
            </a:r>
          </a:p>
          <a:p>
            <a:endParaRPr lang="en-GB" sz="2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Widely Recycled- Cap On </a:t>
            </a:r>
          </a:p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Used on plastic bottles. Small caps fall through</a:t>
            </a:r>
          </a:p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 holes in the sorting process, keeping the cap on means that all of the packaging will can be recycled. With mixed recycling is it a helps to prevent other materials, particularly glass, getting stuck inside the bottles</a:t>
            </a:r>
            <a:r>
              <a:rPr lang="en-GB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8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Widely Recycled - Flatten Caps On">
            <a:extLst>
              <a:ext uri="{FF2B5EF4-FFF2-40B4-BE49-F238E27FC236}">
                <a16:creationId xmlns:a16="http://schemas.microsoft.com/office/drawing/2014/main" id="{A8B3AB9F-C191-4BEF-B6C5-8D2AA571B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738" y="1114425"/>
            <a:ext cx="1779735" cy="303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08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F6181-29AA-428C-B3D2-85F686E9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60615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latin typeface="Impact" panose="020B0806030902050204" pitchFamily="34" charset="0"/>
                <a:cs typeface="Arial" panose="020B0604020202020204" pitchFamily="34" charset="0"/>
              </a:rPr>
              <a:t>On pack symbols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C3E92DF-9778-4723-8E49-BCA10862FAF6}"/>
              </a:ext>
            </a:extLst>
          </p:cNvPr>
          <p:cNvSpPr/>
          <p:nvPr/>
        </p:nvSpPr>
        <p:spPr>
          <a:xfrm>
            <a:off x="1251679" y="1347536"/>
            <a:ext cx="94083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b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on-pack recycling labels are the key to understanding the  recycling route for packaged products.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sz="2800" b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b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presentation gives a quick guide to the symbols that are the key to waste and resource management</a:t>
            </a:r>
            <a:r>
              <a:rPr lang="en-GB" sz="2800" b="1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2800" b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sz="2800" b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789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C9C32-21C1-4F33-BBEE-9920CD20E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4"/>
            <a:ext cx="10178322" cy="119876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 dirty="0">
                <a:solidFill>
                  <a:srgbClr val="333333"/>
                </a:solidFill>
                <a:latin typeface="Impact" panose="020B0806030902050204" pitchFamily="34" charset="0"/>
              </a:rPr>
              <a:t>Bottle - Widely Recycled, Sleeve - Not Yet Recycled</a:t>
            </a:r>
            <a:br>
              <a:rPr lang="en-GB" dirty="0">
                <a:solidFill>
                  <a:srgbClr val="333333"/>
                </a:solidFill>
                <a:latin typeface="futura-pt"/>
              </a:rPr>
            </a:b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6FD607-E2B7-4ECD-ADB3-B7F20466C238}"/>
              </a:ext>
            </a:extLst>
          </p:cNvPr>
          <p:cNvSpPr/>
          <p:nvPr/>
        </p:nvSpPr>
        <p:spPr>
          <a:xfrm>
            <a:off x="1010653" y="1581149"/>
            <a:ext cx="106327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 sleeve </a:t>
            </a:r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–e.g. a paper sleeve that wrapped around a large Yoghurt  pot can be removed and recycled </a:t>
            </a:r>
          </a:p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paper.</a:t>
            </a:r>
          </a:p>
          <a:p>
            <a:endParaRPr lang="en-GB" sz="2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 the sleeves are not recyclable and </a:t>
            </a:r>
          </a:p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therefore the instruction is to remove the sleeve</a:t>
            </a:r>
          </a:p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put it in the waste bin. </a:t>
            </a:r>
          </a:p>
          <a:p>
            <a:endParaRPr lang="en-GB" sz="2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it doesn’t say either way, it can probably  be left on to be removed during the recycling process. </a:t>
            </a:r>
            <a:endParaRPr lang="en-GB" sz="28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Bottle Widely Recycled - Sleeve Not Yet Recycled">
            <a:extLst>
              <a:ext uri="{FF2B5EF4-FFF2-40B4-BE49-F238E27FC236}">
                <a16:creationId xmlns:a16="http://schemas.microsoft.com/office/drawing/2014/main" id="{B3079275-6548-4A9F-B48C-F2278F757D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93" y="2136339"/>
            <a:ext cx="2283368" cy="232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319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0169F-6E7F-4CEE-8F37-A4C1E3F4A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20773"/>
          </a:xfrm>
        </p:spPr>
        <p:txBody>
          <a:bodyPr>
            <a:normAutofit fontScale="90000"/>
          </a:bodyPr>
          <a:lstStyle/>
          <a:p>
            <a:r>
              <a:rPr lang="en-GB" sz="4400" b="1" dirty="0"/>
              <a:t>Widely Recycled at Recycling Centres</a:t>
            </a: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35E61-D393-457E-9D7B-16A6ABCA3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968" y="1292248"/>
            <a:ext cx="8566485" cy="5325120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00000"/>
              </a:lnSpc>
            </a:pPr>
            <a:r>
              <a:rPr lang="en-GB" sz="8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Widely Recycled at Recycling Centres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8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 paint cans </a:t>
            </a:r>
            <a:r>
              <a:rPr lang="en-GB" sz="8600" b="1" dirty="0">
                <a:latin typeface="Arial" panose="020B0604020202020204" pitchFamily="34" charset="0"/>
                <a:cs typeface="Arial" panose="020B0604020202020204" pitchFamily="34" charset="0"/>
              </a:rPr>
              <a:t>can be recycled at recycling centres. Some will also take cans containing  paint. Check with your local council</a:t>
            </a:r>
          </a:p>
          <a:p>
            <a:pPr>
              <a:lnSpc>
                <a:spcPct val="100000"/>
              </a:lnSpc>
            </a:pPr>
            <a:endParaRPr lang="en-GB" sz="8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8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Widely Recycled at Recycling Points: </a:t>
            </a:r>
            <a:br>
              <a:rPr lang="en-GB" sz="8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Locally for Kerbside</a:t>
            </a:r>
          </a:p>
          <a:p>
            <a:pPr marL="0" indent="0">
              <a:buNone/>
            </a:pPr>
            <a:r>
              <a:rPr lang="en-GB" sz="8600" b="1" dirty="0">
                <a:latin typeface="Arial" panose="020B0604020202020204" pitchFamily="34" charset="0"/>
                <a:cs typeface="Arial" panose="020B0604020202020204" pitchFamily="34" charset="0"/>
              </a:rPr>
              <a:t>Food and drink cartons</a:t>
            </a:r>
          </a:p>
          <a:p>
            <a:pPr marL="0" indent="0">
              <a:buNone/>
            </a:pPr>
            <a:r>
              <a:rPr lang="en-GB" sz="8600" b="1" dirty="0">
                <a:latin typeface="Arial" panose="020B0604020202020204" pitchFamily="34" charset="0"/>
                <a:cs typeface="Arial" panose="020B0604020202020204" pitchFamily="34" charset="0"/>
              </a:rPr>
              <a:t>Food and drink cartons, e.g. Tetra </a:t>
            </a:r>
            <a:r>
              <a:rPr lang="en-GB" sz="8600" b="1" dirty="0" err="1">
                <a:latin typeface="Arial" panose="020B0604020202020204" pitchFamily="34" charset="0"/>
                <a:cs typeface="Arial" panose="020B0604020202020204" pitchFamily="34" charset="0"/>
              </a:rPr>
              <a:t>Paks</a:t>
            </a:r>
            <a:r>
              <a:rPr lang="en-GB" sz="8600" b="1" dirty="0">
                <a:latin typeface="Arial" panose="020B0604020202020204" pitchFamily="34" charset="0"/>
                <a:cs typeface="Arial" panose="020B0604020202020204" pitchFamily="34" charset="0"/>
              </a:rPr>
              <a:t> are collected by many local authorities and/or can also be recycled at many recycling centres</a:t>
            </a:r>
            <a:endParaRPr lang="en-GB" sz="8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2400" b="1" dirty="0"/>
          </a:p>
          <a:p>
            <a:pPr>
              <a:lnSpc>
                <a:spcPct val="100000"/>
              </a:lnSpc>
            </a:pPr>
            <a:endParaRPr lang="en-GB" sz="2400" b="1" dirty="0"/>
          </a:p>
          <a:p>
            <a:pPr>
              <a:lnSpc>
                <a:spcPct val="100000"/>
              </a:lnSpc>
            </a:pPr>
            <a:endParaRPr lang="en-GB" sz="1400" dirty="0"/>
          </a:p>
        </p:txBody>
      </p:sp>
      <p:pic>
        <p:nvPicPr>
          <p:cNvPr id="4098" name="Picture 2" descr="Widely Recycled at Recycling Centres">
            <a:extLst>
              <a:ext uri="{FF2B5EF4-FFF2-40B4-BE49-F238E27FC236}">
                <a16:creationId xmlns:a16="http://schemas.microsoft.com/office/drawing/2014/main" id="{88F8FF70-54CD-4294-BBB3-424DF80A9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05738" y="1292248"/>
            <a:ext cx="1945414" cy="235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Widely Recycled at Recycling Points - Check Locally Kerbside">
            <a:extLst>
              <a:ext uri="{FF2B5EF4-FFF2-40B4-BE49-F238E27FC236}">
                <a16:creationId xmlns:a16="http://schemas.microsoft.com/office/drawing/2014/main" id="{9A2EF105-7CA4-4022-B01D-27133FBC6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24403" y="4032620"/>
            <a:ext cx="1826748" cy="244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276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E0181-39E2-40AC-802A-C65B0595E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20773"/>
          </a:xfrm>
        </p:spPr>
        <p:txBody>
          <a:bodyPr>
            <a:normAutofit/>
          </a:bodyPr>
          <a:lstStyle/>
          <a:p>
            <a:r>
              <a:rPr lang="en-GB" sz="4000" b="1" dirty="0"/>
              <a:t>Recycle with Bags at Larger Stores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0FB04-3798-421F-A15C-0CA6B7030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35505"/>
            <a:ext cx="7651690" cy="49329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Plastic film, wrap and bags (PE)</a:t>
            </a:r>
            <a:endParaRPr lang="en-GB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be recycled at supermarket's carrier bag collection points. 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 on some breakfast cereal, toilet and kitchen roll wraps, bread bags, grocery produce, multipack shrink wrap and newspaper and magazine wraps. </a:t>
            </a:r>
          </a:p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Locally for Kerbside</a:t>
            </a:r>
          </a:p>
          <a:p>
            <a:pPr marL="0" indent="0">
              <a:buNone/>
            </a:pP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may be collected at kerbside</a:t>
            </a:r>
            <a:endParaRPr lang="en-GB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b="1" dirty="0"/>
          </a:p>
          <a:p>
            <a:endParaRPr lang="en-GB" dirty="0"/>
          </a:p>
        </p:txBody>
      </p:sp>
      <p:pic>
        <p:nvPicPr>
          <p:cNvPr id="5122" name="Picture 2" descr="Recycle With Bags at Larger Stores - Check Locally Kerbside">
            <a:extLst>
              <a:ext uri="{FF2B5EF4-FFF2-40B4-BE49-F238E27FC236}">
                <a16:creationId xmlns:a16="http://schemas.microsoft.com/office/drawing/2014/main" id="{E0909E55-86D5-4B81-951C-4D823FAEE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8537" y="2098711"/>
            <a:ext cx="2201779" cy="3787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384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23059-1B0D-4A18-9EB2-4C59C8D69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Corrigated</a:t>
            </a:r>
            <a:r>
              <a:rPr lang="en-GB" dirty="0"/>
              <a:t> cardboard</a:t>
            </a:r>
          </a:p>
        </p:txBody>
      </p:sp>
      <p:pic>
        <p:nvPicPr>
          <p:cNvPr id="1026" name="Picture 2" descr="Recycling symbols on packaging">
            <a:extLst>
              <a:ext uri="{FF2B5EF4-FFF2-40B4-BE49-F238E27FC236}">
                <a16:creationId xmlns:a16="http://schemas.microsoft.com/office/drawing/2014/main" id="{A9EA3E20-0285-46BD-86B8-029E0DC8C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14" y="2321934"/>
            <a:ext cx="5705775" cy="2783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8B6BACD-4E10-4E8C-8C91-445A00FF53AD}"/>
              </a:ext>
            </a:extLst>
          </p:cNvPr>
          <p:cNvSpPr/>
          <p:nvPr/>
        </p:nvSpPr>
        <p:spPr>
          <a:xfrm>
            <a:off x="7134725" y="2141621"/>
            <a:ext cx="398546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Used on corrugated containers.</a:t>
            </a:r>
          </a:p>
          <a:p>
            <a:pPr algn="just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It  does not indicate that the packaging is manufactured from recycled material, but rather means that the pack could (and should) be recycled.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8E472C-36D2-4B07-82BD-B3D462AE0742}"/>
              </a:ext>
            </a:extLst>
          </p:cNvPr>
          <p:cNvSpPr/>
          <p:nvPr/>
        </p:nvSpPr>
        <p:spPr>
          <a:xfrm>
            <a:off x="2129589" y="5552656"/>
            <a:ext cx="4235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4E4E4E"/>
                </a:solidFill>
                <a:latin typeface="poppins"/>
              </a:rPr>
              <a:t>Developed by the International Corrugated Case Association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95996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3CB62-DED1-4F24-A3A6-A54B00D5A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RESY corrugated cardboard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AE2348-BEBD-4F59-A233-E2B0DD1F21B3}"/>
              </a:ext>
            </a:extLst>
          </p:cNvPr>
          <p:cNvSpPr/>
          <p:nvPr/>
        </p:nvSpPr>
        <p:spPr>
          <a:xfrm>
            <a:off x="1251678" y="1431759"/>
            <a:ext cx="6015897" cy="44478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 recycling scheme that guarantees that packaging is recyclable  </a:t>
            </a:r>
          </a:p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RESY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(GmbH) licensed symbol is used on transit packaging manufactured from  corrugated cardboard</a:t>
            </a:r>
          </a:p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Widely used in Germany,  frequently used in the UK.. </a:t>
            </a:r>
          </a:p>
        </p:txBody>
      </p:sp>
      <p:pic>
        <p:nvPicPr>
          <p:cNvPr id="2050" name="Picture 2" descr="RESY Symbol">
            <a:extLst>
              <a:ext uri="{FF2B5EF4-FFF2-40B4-BE49-F238E27FC236}">
                <a16:creationId xmlns:a16="http://schemas.microsoft.com/office/drawing/2014/main" id="{E5D6F396-3358-4735-A89E-EE73A88ED12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" r="30528" b="1"/>
          <a:stretch/>
        </p:blipFill>
        <p:spPr bwMode="auto">
          <a:xfrm>
            <a:off x="7598400" y="2197353"/>
            <a:ext cx="3860171" cy="3855489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355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CDE8F0-2E01-4EC7-B542-3798CC8AE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309695"/>
            <a:ext cx="5253011" cy="556989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4300" b="1" dirty="0">
                <a:latin typeface="+mj-lt"/>
                <a:cs typeface="Arial" panose="020B0604020202020204" pitchFamily="34" charset="0"/>
              </a:rPr>
              <a:t>Not Yet Recycled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This label is applied to packaging when less than 20% of local authorities collect it across the UK, for example crisp packets.</a:t>
            </a:r>
          </a:p>
          <a:p>
            <a:pPr>
              <a:lnSpc>
                <a:spcPct val="100000"/>
              </a:lnSpc>
            </a:pP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300" b="1" dirty="0">
                <a:latin typeface="+mj-lt"/>
                <a:cs typeface="Arial" panose="020B0604020202020204" pitchFamily="34" charset="0"/>
              </a:rPr>
              <a:t>Check Locally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This label is applied to packaging that is collected by 20-75% of local authorities across the UK, for example some types of plastic packaging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GB" sz="1700" dirty="0"/>
          </a:p>
        </p:txBody>
      </p:sp>
      <p:pic>
        <p:nvPicPr>
          <p:cNvPr id="6149" name="Picture 5" descr="Not Yet Recycled">
            <a:extLst>
              <a:ext uri="{FF2B5EF4-FFF2-40B4-BE49-F238E27FC236}">
                <a16:creationId xmlns:a16="http://schemas.microsoft.com/office/drawing/2014/main" id="{191C788C-ED0B-4CF4-90BF-53D6DEBBB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59556" y="955364"/>
            <a:ext cx="1250503" cy="190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heck locally">
            <a:extLst>
              <a:ext uri="{FF2B5EF4-FFF2-40B4-BE49-F238E27FC236}">
                <a16:creationId xmlns:a16="http://schemas.microsoft.com/office/drawing/2014/main" id="{84D600E3-055C-412E-9324-F1FC06695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8603" y="3719631"/>
            <a:ext cx="1149593" cy="1747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2816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25CA3-BBE8-42CD-8BC9-2F7B0E11C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Part 1               </a:t>
            </a:r>
            <a:br>
              <a:rPr lang="en-GB" dirty="0"/>
            </a:br>
            <a:r>
              <a:rPr lang="en-GB" dirty="0"/>
              <a:t> The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D045B-1B38-4107-8055-7B4AF1523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905125"/>
            <a:ext cx="10178322" cy="2974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Part 2 covers </a:t>
            </a:r>
          </a:p>
          <a:p>
            <a:pPr marL="0" indent="0" algn="ctr">
              <a:buNone/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Composting &amp; Biodegradation </a:t>
            </a:r>
          </a:p>
          <a:p>
            <a:pPr marL="0" indent="0" algn="ctr">
              <a:buNone/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Symbols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5453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E069A34-7BF8-45FF-803F-4A62CCA20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2A73F9-871C-4D66-B77E-577E7B14C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9184" y="1098388"/>
            <a:ext cx="6035040" cy="4394988"/>
          </a:xfrm>
        </p:spPr>
        <p:txBody>
          <a:bodyPr>
            <a:normAutofit/>
          </a:bodyPr>
          <a:lstStyle/>
          <a:p>
            <a:r>
              <a:rPr lang="en-GB" dirty="0"/>
              <a:t>Part 1</a:t>
            </a:r>
            <a:br>
              <a:rPr lang="en-GB" dirty="0"/>
            </a:br>
            <a:r>
              <a:rPr lang="en-GB" dirty="0"/>
              <a:t>The End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B38213-C0CB-4F09-ABFA-C16E937A2D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9185" y="5627205"/>
            <a:ext cx="6035040" cy="74227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400">
                <a:solidFill>
                  <a:schemeClr val="bg2"/>
                </a:solidFill>
              </a:rPr>
              <a:t>Both parts of this presentation can be downloaded from ww.carryoncomposting.com</a:t>
            </a:r>
          </a:p>
        </p:txBody>
      </p:sp>
      <p:pic>
        <p:nvPicPr>
          <p:cNvPr id="5" name="Picture 4" descr="A brown and white dog on a leash&#10;&#10;Description automatically generated">
            <a:extLst>
              <a:ext uri="{FF2B5EF4-FFF2-40B4-BE49-F238E27FC236}">
                <a16:creationId xmlns:a16="http://schemas.microsoft.com/office/drawing/2014/main" id="{B43F3891-8C48-4E07-8BFA-888E759958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9" r="4124" b="-2"/>
          <a:stretch/>
        </p:blipFill>
        <p:spPr>
          <a:xfrm>
            <a:off x="211015" y="762000"/>
            <a:ext cx="4994031" cy="4911969"/>
          </a:xfrm>
          <a:prstGeom prst="rect">
            <a:avLst/>
          </a:prstGeom>
        </p:spPr>
      </p:pic>
      <p:sp>
        <p:nvSpPr>
          <p:cNvPr id="12" name="Freeform 14">
            <a:extLst>
              <a:ext uri="{FF2B5EF4-FFF2-40B4-BE49-F238E27FC236}">
                <a16:creationId xmlns:a16="http://schemas.microsoft.com/office/drawing/2014/main" id="{FF061E99-D838-4E6E-AA01-00FB1CD5EE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" y="0"/>
            <a:ext cx="5362575" cy="6858000"/>
          </a:xfrm>
          <a:custGeom>
            <a:avLst/>
            <a:gdLst>
              <a:gd name="connsiteX0" fmla="*/ 0 w 5362575"/>
              <a:gd name="connsiteY0" fmla="*/ 0 h 6858000"/>
              <a:gd name="connsiteX1" fmla="*/ 5362575 w 5362575"/>
              <a:gd name="connsiteY1" fmla="*/ 0 h 6858000"/>
              <a:gd name="connsiteX2" fmla="*/ 5362575 w 5362575"/>
              <a:gd name="connsiteY2" fmla="*/ 6858000 h 6858000"/>
              <a:gd name="connsiteX3" fmla="*/ 0 w 5362575"/>
              <a:gd name="connsiteY3" fmla="*/ 6858000 h 6858000"/>
              <a:gd name="connsiteX4" fmla="*/ 0 w 5362575"/>
              <a:gd name="connsiteY4" fmla="*/ 0 h 6858000"/>
              <a:gd name="connsiteX5" fmla="*/ 2681287 w 5362575"/>
              <a:gd name="connsiteY5" fmla="*/ 857250 h 6858000"/>
              <a:gd name="connsiteX6" fmla="*/ 2636249 w 5362575"/>
              <a:gd name="connsiteY6" fmla="*/ 861472 h 6858000"/>
              <a:gd name="connsiteX7" fmla="*/ 2592618 w 5362575"/>
              <a:gd name="connsiteY7" fmla="*/ 872732 h 6858000"/>
              <a:gd name="connsiteX8" fmla="*/ 2550395 w 5362575"/>
              <a:gd name="connsiteY8" fmla="*/ 889621 h 6858000"/>
              <a:gd name="connsiteX9" fmla="*/ 2506764 w 5362575"/>
              <a:gd name="connsiteY9" fmla="*/ 910733 h 6858000"/>
              <a:gd name="connsiteX10" fmla="*/ 2465948 w 5362575"/>
              <a:gd name="connsiteY10" fmla="*/ 934660 h 6858000"/>
              <a:gd name="connsiteX11" fmla="*/ 2423725 w 5362575"/>
              <a:gd name="connsiteY11" fmla="*/ 959994 h 6858000"/>
              <a:gd name="connsiteX12" fmla="*/ 2381501 w 5362575"/>
              <a:gd name="connsiteY12" fmla="*/ 982513 h 6858000"/>
              <a:gd name="connsiteX13" fmla="*/ 2339278 w 5362575"/>
              <a:gd name="connsiteY13" fmla="*/ 1005032 h 6858000"/>
              <a:gd name="connsiteX14" fmla="*/ 2297055 w 5362575"/>
              <a:gd name="connsiteY14" fmla="*/ 1021921 h 6858000"/>
              <a:gd name="connsiteX15" fmla="*/ 2253424 w 5362575"/>
              <a:gd name="connsiteY15" fmla="*/ 1033181 h 6858000"/>
              <a:gd name="connsiteX16" fmla="*/ 2209793 w 5362575"/>
              <a:gd name="connsiteY16" fmla="*/ 1038811 h 6858000"/>
              <a:gd name="connsiteX17" fmla="*/ 2163347 w 5362575"/>
              <a:gd name="connsiteY17" fmla="*/ 1038811 h 6858000"/>
              <a:gd name="connsiteX18" fmla="*/ 2115494 w 5362575"/>
              <a:gd name="connsiteY18" fmla="*/ 1035996 h 6858000"/>
              <a:gd name="connsiteX19" fmla="*/ 2067641 w 5362575"/>
              <a:gd name="connsiteY19" fmla="*/ 1030366 h 6858000"/>
              <a:gd name="connsiteX20" fmla="*/ 2019788 w 5362575"/>
              <a:gd name="connsiteY20" fmla="*/ 1023329 h 6858000"/>
              <a:gd name="connsiteX21" fmla="*/ 1971934 w 5362575"/>
              <a:gd name="connsiteY21" fmla="*/ 1017699 h 6858000"/>
              <a:gd name="connsiteX22" fmla="*/ 1924081 w 5362575"/>
              <a:gd name="connsiteY22" fmla="*/ 1013477 h 6858000"/>
              <a:gd name="connsiteX23" fmla="*/ 1879043 w 5362575"/>
              <a:gd name="connsiteY23" fmla="*/ 1014884 h 6858000"/>
              <a:gd name="connsiteX24" fmla="*/ 1835412 w 5362575"/>
              <a:gd name="connsiteY24" fmla="*/ 1020514 h 6858000"/>
              <a:gd name="connsiteX25" fmla="*/ 1793189 w 5362575"/>
              <a:gd name="connsiteY25" fmla="*/ 1033181 h 6858000"/>
              <a:gd name="connsiteX26" fmla="*/ 1758003 w 5362575"/>
              <a:gd name="connsiteY26" fmla="*/ 1051478 h 6858000"/>
              <a:gd name="connsiteX27" fmla="*/ 1724224 w 5362575"/>
              <a:gd name="connsiteY27" fmla="*/ 1075404 h 6858000"/>
              <a:gd name="connsiteX28" fmla="*/ 1694668 w 5362575"/>
              <a:gd name="connsiteY28" fmla="*/ 1103553 h 6858000"/>
              <a:gd name="connsiteX29" fmla="*/ 1665111 w 5362575"/>
              <a:gd name="connsiteY29" fmla="*/ 1135924 h 6858000"/>
              <a:gd name="connsiteX30" fmla="*/ 1638370 w 5362575"/>
              <a:gd name="connsiteY30" fmla="*/ 1169703 h 6858000"/>
              <a:gd name="connsiteX31" fmla="*/ 1611628 w 5362575"/>
              <a:gd name="connsiteY31" fmla="*/ 1204889 h 6858000"/>
              <a:gd name="connsiteX32" fmla="*/ 1584887 w 5362575"/>
              <a:gd name="connsiteY32" fmla="*/ 1240075 h 6858000"/>
              <a:gd name="connsiteX33" fmla="*/ 1558145 w 5362575"/>
              <a:gd name="connsiteY33" fmla="*/ 1273854 h 6858000"/>
              <a:gd name="connsiteX34" fmla="*/ 1529996 w 5362575"/>
              <a:gd name="connsiteY34" fmla="*/ 1306225 h 6858000"/>
              <a:gd name="connsiteX35" fmla="*/ 1497625 w 5362575"/>
              <a:gd name="connsiteY35" fmla="*/ 1334374 h 6858000"/>
              <a:gd name="connsiteX36" fmla="*/ 1466661 w 5362575"/>
              <a:gd name="connsiteY36" fmla="*/ 1359708 h 6858000"/>
              <a:gd name="connsiteX37" fmla="*/ 1431475 w 5362575"/>
              <a:gd name="connsiteY37" fmla="*/ 1379412 h 6858000"/>
              <a:gd name="connsiteX38" fmla="*/ 1393474 w 5362575"/>
              <a:gd name="connsiteY38" fmla="*/ 1396302 h 6858000"/>
              <a:gd name="connsiteX39" fmla="*/ 1352658 w 5362575"/>
              <a:gd name="connsiteY39" fmla="*/ 1410376 h 6858000"/>
              <a:gd name="connsiteX40" fmla="*/ 1310435 w 5362575"/>
              <a:gd name="connsiteY40" fmla="*/ 1423043 h 6858000"/>
              <a:gd name="connsiteX41" fmla="*/ 1268212 w 5362575"/>
              <a:gd name="connsiteY41" fmla="*/ 1434303 h 6858000"/>
              <a:gd name="connsiteX42" fmla="*/ 1224581 w 5362575"/>
              <a:gd name="connsiteY42" fmla="*/ 1445562 h 6858000"/>
              <a:gd name="connsiteX43" fmla="*/ 1183765 w 5362575"/>
              <a:gd name="connsiteY43" fmla="*/ 1458229 h 6858000"/>
              <a:gd name="connsiteX44" fmla="*/ 1142949 w 5362575"/>
              <a:gd name="connsiteY44" fmla="*/ 1472304 h 6858000"/>
              <a:gd name="connsiteX45" fmla="*/ 1104948 w 5362575"/>
              <a:gd name="connsiteY45" fmla="*/ 1489193 h 6858000"/>
              <a:gd name="connsiteX46" fmla="*/ 1071169 w 5362575"/>
              <a:gd name="connsiteY46" fmla="*/ 1510305 h 6858000"/>
              <a:gd name="connsiteX47" fmla="*/ 1040205 w 5362575"/>
              <a:gd name="connsiteY47" fmla="*/ 1535639 h 6858000"/>
              <a:gd name="connsiteX48" fmla="*/ 1014871 w 5362575"/>
              <a:gd name="connsiteY48" fmla="*/ 1566603 h 6858000"/>
              <a:gd name="connsiteX49" fmla="*/ 993760 w 5362575"/>
              <a:gd name="connsiteY49" fmla="*/ 1600381 h 6858000"/>
              <a:gd name="connsiteX50" fmla="*/ 976870 w 5362575"/>
              <a:gd name="connsiteY50" fmla="*/ 1638382 h 6858000"/>
              <a:gd name="connsiteX51" fmla="*/ 962796 w 5362575"/>
              <a:gd name="connsiteY51" fmla="*/ 1679198 h 6858000"/>
              <a:gd name="connsiteX52" fmla="*/ 950129 w 5362575"/>
              <a:gd name="connsiteY52" fmla="*/ 1720014 h 6858000"/>
              <a:gd name="connsiteX53" fmla="*/ 938869 w 5362575"/>
              <a:gd name="connsiteY53" fmla="*/ 1763645 h 6858000"/>
              <a:gd name="connsiteX54" fmla="*/ 927610 w 5362575"/>
              <a:gd name="connsiteY54" fmla="*/ 1805868 h 6858000"/>
              <a:gd name="connsiteX55" fmla="*/ 914943 w 5362575"/>
              <a:gd name="connsiteY55" fmla="*/ 1848092 h 6858000"/>
              <a:gd name="connsiteX56" fmla="*/ 900868 w 5362575"/>
              <a:gd name="connsiteY56" fmla="*/ 1888908 h 6858000"/>
              <a:gd name="connsiteX57" fmla="*/ 883979 w 5362575"/>
              <a:gd name="connsiteY57" fmla="*/ 1926909 h 6858000"/>
              <a:gd name="connsiteX58" fmla="*/ 864275 w 5362575"/>
              <a:gd name="connsiteY58" fmla="*/ 1962095 h 6858000"/>
              <a:gd name="connsiteX59" fmla="*/ 838941 w 5362575"/>
              <a:gd name="connsiteY59" fmla="*/ 1993059 h 6858000"/>
              <a:gd name="connsiteX60" fmla="*/ 810792 w 5362575"/>
              <a:gd name="connsiteY60" fmla="*/ 2025430 h 6858000"/>
              <a:gd name="connsiteX61" fmla="*/ 778420 w 5362575"/>
              <a:gd name="connsiteY61" fmla="*/ 2053579 h 6858000"/>
              <a:gd name="connsiteX62" fmla="*/ 743234 w 5362575"/>
              <a:gd name="connsiteY62" fmla="*/ 2080320 h 6858000"/>
              <a:gd name="connsiteX63" fmla="*/ 708048 w 5362575"/>
              <a:gd name="connsiteY63" fmla="*/ 2107062 h 6858000"/>
              <a:gd name="connsiteX64" fmla="*/ 672862 w 5362575"/>
              <a:gd name="connsiteY64" fmla="*/ 2133803 h 6858000"/>
              <a:gd name="connsiteX65" fmla="*/ 639083 w 5362575"/>
              <a:gd name="connsiteY65" fmla="*/ 2160545 h 6858000"/>
              <a:gd name="connsiteX66" fmla="*/ 606712 w 5362575"/>
              <a:gd name="connsiteY66" fmla="*/ 2190101 h 6858000"/>
              <a:gd name="connsiteX67" fmla="*/ 578563 w 5362575"/>
              <a:gd name="connsiteY67" fmla="*/ 2219658 h 6858000"/>
              <a:gd name="connsiteX68" fmla="*/ 554637 w 5362575"/>
              <a:gd name="connsiteY68" fmla="*/ 2253436 h 6858000"/>
              <a:gd name="connsiteX69" fmla="*/ 536340 w 5362575"/>
              <a:gd name="connsiteY69" fmla="*/ 2288622 h 6858000"/>
              <a:gd name="connsiteX70" fmla="*/ 523673 w 5362575"/>
              <a:gd name="connsiteY70" fmla="*/ 2330846 h 6858000"/>
              <a:gd name="connsiteX71" fmla="*/ 518043 w 5362575"/>
              <a:gd name="connsiteY71" fmla="*/ 2374477 h 6858000"/>
              <a:gd name="connsiteX72" fmla="*/ 516635 w 5362575"/>
              <a:gd name="connsiteY72" fmla="*/ 2419515 h 6858000"/>
              <a:gd name="connsiteX73" fmla="*/ 520858 w 5362575"/>
              <a:gd name="connsiteY73" fmla="*/ 2467368 h 6858000"/>
              <a:gd name="connsiteX74" fmla="*/ 526488 w 5362575"/>
              <a:gd name="connsiteY74" fmla="*/ 2515221 h 6858000"/>
              <a:gd name="connsiteX75" fmla="*/ 533525 w 5362575"/>
              <a:gd name="connsiteY75" fmla="*/ 2563074 h 6858000"/>
              <a:gd name="connsiteX76" fmla="*/ 539155 w 5362575"/>
              <a:gd name="connsiteY76" fmla="*/ 2610927 h 6858000"/>
              <a:gd name="connsiteX77" fmla="*/ 541970 w 5362575"/>
              <a:gd name="connsiteY77" fmla="*/ 2658781 h 6858000"/>
              <a:gd name="connsiteX78" fmla="*/ 541970 w 5362575"/>
              <a:gd name="connsiteY78" fmla="*/ 2705226 h 6858000"/>
              <a:gd name="connsiteX79" fmla="*/ 536340 w 5362575"/>
              <a:gd name="connsiteY79" fmla="*/ 2748857 h 6858000"/>
              <a:gd name="connsiteX80" fmla="*/ 525080 w 5362575"/>
              <a:gd name="connsiteY80" fmla="*/ 2792488 h 6858000"/>
              <a:gd name="connsiteX81" fmla="*/ 508191 w 5362575"/>
              <a:gd name="connsiteY81" fmla="*/ 2833304 h 6858000"/>
              <a:gd name="connsiteX82" fmla="*/ 487079 w 5362575"/>
              <a:gd name="connsiteY82" fmla="*/ 2875527 h 6858000"/>
              <a:gd name="connsiteX83" fmla="*/ 463153 w 5362575"/>
              <a:gd name="connsiteY83" fmla="*/ 2917751 h 6858000"/>
              <a:gd name="connsiteX84" fmla="*/ 437819 w 5362575"/>
              <a:gd name="connsiteY84" fmla="*/ 2959974 h 6858000"/>
              <a:gd name="connsiteX85" fmla="*/ 413892 w 5362575"/>
              <a:gd name="connsiteY85" fmla="*/ 3000790 h 6858000"/>
              <a:gd name="connsiteX86" fmla="*/ 392780 w 5362575"/>
              <a:gd name="connsiteY86" fmla="*/ 3044421 h 6858000"/>
              <a:gd name="connsiteX87" fmla="*/ 375891 w 5362575"/>
              <a:gd name="connsiteY87" fmla="*/ 3086644 h 6858000"/>
              <a:gd name="connsiteX88" fmla="*/ 364631 w 5362575"/>
              <a:gd name="connsiteY88" fmla="*/ 3130275 h 6858000"/>
              <a:gd name="connsiteX89" fmla="*/ 360409 w 5362575"/>
              <a:gd name="connsiteY89" fmla="*/ 3175313 h 6858000"/>
              <a:gd name="connsiteX90" fmla="*/ 364631 w 5362575"/>
              <a:gd name="connsiteY90" fmla="*/ 3220351 h 6858000"/>
              <a:gd name="connsiteX91" fmla="*/ 375891 w 5362575"/>
              <a:gd name="connsiteY91" fmla="*/ 3263982 h 6858000"/>
              <a:gd name="connsiteX92" fmla="*/ 392780 w 5362575"/>
              <a:gd name="connsiteY92" fmla="*/ 3306206 h 6858000"/>
              <a:gd name="connsiteX93" fmla="*/ 413892 w 5362575"/>
              <a:gd name="connsiteY93" fmla="*/ 3349836 h 6858000"/>
              <a:gd name="connsiteX94" fmla="*/ 437819 w 5362575"/>
              <a:gd name="connsiteY94" fmla="*/ 3390652 h 6858000"/>
              <a:gd name="connsiteX95" fmla="*/ 463153 w 5362575"/>
              <a:gd name="connsiteY95" fmla="*/ 3432876 h 6858000"/>
              <a:gd name="connsiteX96" fmla="*/ 487079 w 5362575"/>
              <a:gd name="connsiteY96" fmla="*/ 3475099 h 6858000"/>
              <a:gd name="connsiteX97" fmla="*/ 508191 w 5362575"/>
              <a:gd name="connsiteY97" fmla="*/ 3517322 h 6858000"/>
              <a:gd name="connsiteX98" fmla="*/ 525080 w 5362575"/>
              <a:gd name="connsiteY98" fmla="*/ 3558138 h 6858000"/>
              <a:gd name="connsiteX99" fmla="*/ 536340 w 5362575"/>
              <a:gd name="connsiteY99" fmla="*/ 3601769 h 6858000"/>
              <a:gd name="connsiteX100" fmla="*/ 541970 w 5362575"/>
              <a:gd name="connsiteY100" fmla="*/ 3645400 h 6858000"/>
              <a:gd name="connsiteX101" fmla="*/ 541970 w 5362575"/>
              <a:gd name="connsiteY101" fmla="*/ 3691846 h 6858000"/>
              <a:gd name="connsiteX102" fmla="*/ 539155 w 5362575"/>
              <a:gd name="connsiteY102" fmla="*/ 3739699 h 6858000"/>
              <a:gd name="connsiteX103" fmla="*/ 533525 w 5362575"/>
              <a:gd name="connsiteY103" fmla="*/ 3787552 h 6858000"/>
              <a:gd name="connsiteX104" fmla="*/ 526488 w 5362575"/>
              <a:gd name="connsiteY104" fmla="*/ 3835405 h 6858000"/>
              <a:gd name="connsiteX105" fmla="*/ 520858 w 5362575"/>
              <a:gd name="connsiteY105" fmla="*/ 3883258 h 6858000"/>
              <a:gd name="connsiteX106" fmla="*/ 516635 w 5362575"/>
              <a:gd name="connsiteY106" fmla="*/ 3931111 h 6858000"/>
              <a:gd name="connsiteX107" fmla="*/ 518043 w 5362575"/>
              <a:gd name="connsiteY107" fmla="*/ 3976150 h 6858000"/>
              <a:gd name="connsiteX108" fmla="*/ 523673 w 5362575"/>
              <a:gd name="connsiteY108" fmla="*/ 4019781 h 6858000"/>
              <a:gd name="connsiteX109" fmla="*/ 536340 w 5362575"/>
              <a:gd name="connsiteY109" fmla="*/ 4062004 h 6858000"/>
              <a:gd name="connsiteX110" fmla="*/ 554637 w 5362575"/>
              <a:gd name="connsiteY110" fmla="*/ 4097190 h 6858000"/>
              <a:gd name="connsiteX111" fmla="*/ 578563 w 5362575"/>
              <a:gd name="connsiteY111" fmla="*/ 4130969 h 6858000"/>
              <a:gd name="connsiteX112" fmla="*/ 606712 w 5362575"/>
              <a:gd name="connsiteY112" fmla="*/ 4160525 h 6858000"/>
              <a:gd name="connsiteX113" fmla="*/ 639083 w 5362575"/>
              <a:gd name="connsiteY113" fmla="*/ 4190081 h 6858000"/>
              <a:gd name="connsiteX114" fmla="*/ 672862 w 5362575"/>
              <a:gd name="connsiteY114" fmla="*/ 4216823 h 6858000"/>
              <a:gd name="connsiteX115" fmla="*/ 708048 w 5362575"/>
              <a:gd name="connsiteY115" fmla="*/ 4243564 h 6858000"/>
              <a:gd name="connsiteX116" fmla="*/ 743234 w 5362575"/>
              <a:gd name="connsiteY116" fmla="*/ 4270306 h 6858000"/>
              <a:gd name="connsiteX117" fmla="*/ 778420 w 5362575"/>
              <a:gd name="connsiteY117" fmla="*/ 4297047 h 6858000"/>
              <a:gd name="connsiteX118" fmla="*/ 810792 w 5362575"/>
              <a:gd name="connsiteY118" fmla="*/ 4325196 h 6858000"/>
              <a:gd name="connsiteX119" fmla="*/ 838941 w 5362575"/>
              <a:gd name="connsiteY119" fmla="*/ 4357567 h 6858000"/>
              <a:gd name="connsiteX120" fmla="*/ 864275 w 5362575"/>
              <a:gd name="connsiteY120" fmla="*/ 4388531 h 6858000"/>
              <a:gd name="connsiteX121" fmla="*/ 883979 w 5362575"/>
              <a:gd name="connsiteY121" fmla="*/ 4423717 h 6858000"/>
              <a:gd name="connsiteX122" fmla="*/ 900868 w 5362575"/>
              <a:gd name="connsiteY122" fmla="*/ 4461718 h 6858000"/>
              <a:gd name="connsiteX123" fmla="*/ 914943 w 5362575"/>
              <a:gd name="connsiteY123" fmla="*/ 4502534 h 6858000"/>
              <a:gd name="connsiteX124" fmla="*/ 927610 w 5362575"/>
              <a:gd name="connsiteY124" fmla="*/ 4544758 h 6858000"/>
              <a:gd name="connsiteX125" fmla="*/ 938869 w 5362575"/>
              <a:gd name="connsiteY125" fmla="*/ 4586981 h 6858000"/>
              <a:gd name="connsiteX126" fmla="*/ 950129 w 5362575"/>
              <a:gd name="connsiteY126" fmla="*/ 4630612 h 6858000"/>
              <a:gd name="connsiteX127" fmla="*/ 962796 w 5362575"/>
              <a:gd name="connsiteY127" fmla="*/ 4671428 h 6858000"/>
              <a:gd name="connsiteX128" fmla="*/ 976870 w 5362575"/>
              <a:gd name="connsiteY128" fmla="*/ 4712244 h 6858000"/>
              <a:gd name="connsiteX129" fmla="*/ 993760 w 5362575"/>
              <a:gd name="connsiteY129" fmla="*/ 4750245 h 6858000"/>
              <a:gd name="connsiteX130" fmla="*/ 1014871 w 5362575"/>
              <a:gd name="connsiteY130" fmla="*/ 4784024 h 6858000"/>
              <a:gd name="connsiteX131" fmla="*/ 1040205 w 5362575"/>
              <a:gd name="connsiteY131" fmla="*/ 4814987 h 6858000"/>
              <a:gd name="connsiteX132" fmla="*/ 1071169 w 5362575"/>
              <a:gd name="connsiteY132" fmla="*/ 4840321 h 6858000"/>
              <a:gd name="connsiteX133" fmla="*/ 1104948 w 5362575"/>
              <a:gd name="connsiteY133" fmla="*/ 4861433 h 6858000"/>
              <a:gd name="connsiteX134" fmla="*/ 1142949 w 5362575"/>
              <a:gd name="connsiteY134" fmla="*/ 4878322 h 6858000"/>
              <a:gd name="connsiteX135" fmla="*/ 1183765 w 5362575"/>
              <a:gd name="connsiteY135" fmla="*/ 4892397 h 6858000"/>
              <a:gd name="connsiteX136" fmla="*/ 1224581 w 5362575"/>
              <a:gd name="connsiteY136" fmla="*/ 4905064 h 6858000"/>
              <a:gd name="connsiteX137" fmla="*/ 1268212 w 5362575"/>
              <a:gd name="connsiteY137" fmla="*/ 4916323 h 6858000"/>
              <a:gd name="connsiteX138" fmla="*/ 1310435 w 5362575"/>
              <a:gd name="connsiteY138" fmla="*/ 4927583 h 6858000"/>
              <a:gd name="connsiteX139" fmla="*/ 1352658 w 5362575"/>
              <a:gd name="connsiteY139" fmla="*/ 4940250 h 6858000"/>
              <a:gd name="connsiteX140" fmla="*/ 1393474 w 5362575"/>
              <a:gd name="connsiteY140" fmla="*/ 4954324 h 6858000"/>
              <a:gd name="connsiteX141" fmla="*/ 1431475 w 5362575"/>
              <a:gd name="connsiteY141" fmla="*/ 4971214 h 6858000"/>
              <a:gd name="connsiteX142" fmla="*/ 1466661 w 5362575"/>
              <a:gd name="connsiteY142" fmla="*/ 4990918 h 6858000"/>
              <a:gd name="connsiteX143" fmla="*/ 1497625 w 5362575"/>
              <a:gd name="connsiteY143" fmla="*/ 5016252 h 6858000"/>
              <a:gd name="connsiteX144" fmla="*/ 1529996 w 5362575"/>
              <a:gd name="connsiteY144" fmla="*/ 5044401 h 6858000"/>
              <a:gd name="connsiteX145" fmla="*/ 1558145 w 5362575"/>
              <a:gd name="connsiteY145" fmla="*/ 5076772 h 6858000"/>
              <a:gd name="connsiteX146" fmla="*/ 1584887 w 5362575"/>
              <a:gd name="connsiteY146" fmla="*/ 5110551 h 6858000"/>
              <a:gd name="connsiteX147" fmla="*/ 1611628 w 5362575"/>
              <a:gd name="connsiteY147" fmla="*/ 5145737 h 6858000"/>
              <a:gd name="connsiteX148" fmla="*/ 1638370 w 5362575"/>
              <a:gd name="connsiteY148" fmla="*/ 5180923 h 6858000"/>
              <a:gd name="connsiteX149" fmla="*/ 1665111 w 5362575"/>
              <a:gd name="connsiteY149" fmla="*/ 5214702 h 6858000"/>
              <a:gd name="connsiteX150" fmla="*/ 1694668 w 5362575"/>
              <a:gd name="connsiteY150" fmla="*/ 5247073 h 6858000"/>
              <a:gd name="connsiteX151" fmla="*/ 1724224 w 5362575"/>
              <a:gd name="connsiteY151" fmla="*/ 5275222 h 6858000"/>
              <a:gd name="connsiteX152" fmla="*/ 1758003 w 5362575"/>
              <a:gd name="connsiteY152" fmla="*/ 5299149 h 6858000"/>
              <a:gd name="connsiteX153" fmla="*/ 1793189 w 5362575"/>
              <a:gd name="connsiteY153" fmla="*/ 5317446 h 6858000"/>
              <a:gd name="connsiteX154" fmla="*/ 1835412 w 5362575"/>
              <a:gd name="connsiteY154" fmla="*/ 5330113 h 6858000"/>
              <a:gd name="connsiteX155" fmla="*/ 1879043 w 5362575"/>
              <a:gd name="connsiteY155" fmla="*/ 5335742 h 6858000"/>
              <a:gd name="connsiteX156" fmla="*/ 1924081 w 5362575"/>
              <a:gd name="connsiteY156" fmla="*/ 5337150 h 6858000"/>
              <a:gd name="connsiteX157" fmla="*/ 1971934 w 5362575"/>
              <a:gd name="connsiteY157" fmla="*/ 5332927 h 6858000"/>
              <a:gd name="connsiteX158" fmla="*/ 2019788 w 5362575"/>
              <a:gd name="connsiteY158" fmla="*/ 5327298 h 6858000"/>
              <a:gd name="connsiteX159" fmla="*/ 2067641 w 5362575"/>
              <a:gd name="connsiteY159" fmla="*/ 5320260 h 6858000"/>
              <a:gd name="connsiteX160" fmla="*/ 2115494 w 5362575"/>
              <a:gd name="connsiteY160" fmla="*/ 5314631 h 6858000"/>
              <a:gd name="connsiteX161" fmla="*/ 2163347 w 5362575"/>
              <a:gd name="connsiteY161" fmla="*/ 5311816 h 6858000"/>
              <a:gd name="connsiteX162" fmla="*/ 2209793 w 5362575"/>
              <a:gd name="connsiteY162" fmla="*/ 5311816 h 6858000"/>
              <a:gd name="connsiteX163" fmla="*/ 2253424 w 5362575"/>
              <a:gd name="connsiteY163" fmla="*/ 5317446 h 6858000"/>
              <a:gd name="connsiteX164" fmla="*/ 2297055 w 5362575"/>
              <a:gd name="connsiteY164" fmla="*/ 5328705 h 6858000"/>
              <a:gd name="connsiteX165" fmla="*/ 2339278 w 5362575"/>
              <a:gd name="connsiteY165" fmla="*/ 5345594 h 6858000"/>
              <a:gd name="connsiteX166" fmla="*/ 2381501 w 5362575"/>
              <a:gd name="connsiteY166" fmla="*/ 5368114 h 6858000"/>
              <a:gd name="connsiteX167" fmla="*/ 2423725 w 5362575"/>
              <a:gd name="connsiteY167" fmla="*/ 5390633 h 6858000"/>
              <a:gd name="connsiteX168" fmla="*/ 2465948 w 5362575"/>
              <a:gd name="connsiteY168" fmla="*/ 5415967 h 6858000"/>
              <a:gd name="connsiteX169" fmla="*/ 2506764 w 5362575"/>
              <a:gd name="connsiteY169" fmla="*/ 5439893 h 6858000"/>
              <a:gd name="connsiteX170" fmla="*/ 2550395 w 5362575"/>
              <a:gd name="connsiteY170" fmla="*/ 5461005 h 6858000"/>
              <a:gd name="connsiteX171" fmla="*/ 2592618 w 5362575"/>
              <a:gd name="connsiteY171" fmla="*/ 5477894 h 6858000"/>
              <a:gd name="connsiteX172" fmla="*/ 2636249 w 5362575"/>
              <a:gd name="connsiteY172" fmla="*/ 5489154 h 6858000"/>
              <a:gd name="connsiteX173" fmla="*/ 2681287 w 5362575"/>
              <a:gd name="connsiteY173" fmla="*/ 5493376 h 6858000"/>
              <a:gd name="connsiteX174" fmla="*/ 2726325 w 5362575"/>
              <a:gd name="connsiteY174" fmla="*/ 5489154 h 6858000"/>
              <a:gd name="connsiteX175" fmla="*/ 2769956 w 5362575"/>
              <a:gd name="connsiteY175" fmla="*/ 5477894 h 6858000"/>
              <a:gd name="connsiteX176" fmla="*/ 2812180 w 5362575"/>
              <a:gd name="connsiteY176" fmla="*/ 5461005 h 6858000"/>
              <a:gd name="connsiteX177" fmla="*/ 2855810 w 5362575"/>
              <a:gd name="connsiteY177" fmla="*/ 5439893 h 6858000"/>
              <a:gd name="connsiteX178" fmla="*/ 2896626 w 5362575"/>
              <a:gd name="connsiteY178" fmla="*/ 5415967 h 6858000"/>
              <a:gd name="connsiteX179" fmla="*/ 2938850 w 5362575"/>
              <a:gd name="connsiteY179" fmla="*/ 5390633 h 6858000"/>
              <a:gd name="connsiteX180" fmla="*/ 2981073 w 5362575"/>
              <a:gd name="connsiteY180" fmla="*/ 5368114 h 6858000"/>
              <a:gd name="connsiteX181" fmla="*/ 3023296 w 5362575"/>
              <a:gd name="connsiteY181" fmla="*/ 5345594 h 6858000"/>
              <a:gd name="connsiteX182" fmla="*/ 3064112 w 5362575"/>
              <a:gd name="connsiteY182" fmla="*/ 5328705 h 6858000"/>
              <a:gd name="connsiteX183" fmla="*/ 3109151 w 5362575"/>
              <a:gd name="connsiteY183" fmla="*/ 5317446 h 6858000"/>
              <a:gd name="connsiteX184" fmla="*/ 3152781 w 5362575"/>
              <a:gd name="connsiteY184" fmla="*/ 5311816 h 6858000"/>
              <a:gd name="connsiteX185" fmla="*/ 3199227 w 5362575"/>
              <a:gd name="connsiteY185" fmla="*/ 5311816 h 6858000"/>
              <a:gd name="connsiteX186" fmla="*/ 3247080 w 5362575"/>
              <a:gd name="connsiteY186" fmla="*/ 5314631 h 6858000"/>
              <a:gd name="connsiteX187" fmla="*/ 3294933 w 5362575"/>
              <a:gd name="connsiteY187" fmla="*/ 5320260 h 6858000"/>
              <a:gd name="connsiteX188" fmla="*/ 3342787 w 5362575"/>
              <a:gd name="connsiteY188" fmla="*/ 5327298 h 6858000"/>
              <a:gd name="connsiteX189" fmla="*/ 3390640 w 5362575"/>
              <a:gd name="connsiteY189" fmla="*/ 5332927 h 6858000"/>
              <a:gd name="connsiteX190" fmla="*/ 3438493 w 5362575"/>
              <a:gd name="connsiteY190" fmla="*/ 5337150 h 6858000"/>
              <a:gd name="connsiteX191" fmla="*/ 3483531 w 5362575"/>
              <a:gd name="connsiteY191" fmla="*/ 5335742 h 6858000"/>
              <a:gd name="connsiteX192" fmla="*/ 3527162 w 5362575"/>
              <a:gd name="connsiteY192" fmla="*/ 5330113 h 6858000"/>
              <a:gd name="connsiteX193" fmla="*/ 3569385 w 5362575"/>
              <a:gd name="connsiteY193" fmla="*/ 5317446 h 6858000"/>
              <a:gd name="connsiteX194" fmla="*/ 3604572 w 5362575"/>
              <a:gd name="connsiteY194" fmla="*/ 5299149 h 6858000"/>
              <a:gd name="connsiteX195" fmla="*/ 3638350 w 5362575"/>
              <a:gd name="connsiteY195" fmla="*/ 5275222 h 6858000"/>
              <a:gd name="connsiteX196" fmla="*/ 3667907 w 5362575"/>
              <a:gd name="connsiteY196" fmla="*/ 5247073 h 6858000"/>
              <a:gd name="connsiteX197" fmla="*/ 3697463 w 5362575"/>
              <a:gd name="connsiteY197" fmla="*/ 5214702 h 6858000"/>
              <a:gd name="connsiteX198" fmla="*/ 3724204 w 5362575"/>
              <a:gd name="connsiteY198" fmla="*/ 5180923 h 6858000"/>
              <a:gd name="connsiteX199" fmla="*/ 3750946 w 5362575"/>
              <a:gd name="connsiteY199" fmla="*/ 5145737 h 6858000"/>
              <a:gd name="connsiteX200" fmla="*/ 3777687 w 5362575"/>
              <a:gd name="connsiteY200" fmla="*/ 5110551 h 6858000"/>
              <a:gd name="connsiteX201" fmla="*/ 3804429 w 5362575"/>
              <a:gd name="connsiteY201" fmla="*/ 5076772 h 6858000"/>
              <a:gd name="connsiteX202" fmla="*/ 3832578 w 5362575"/>
              <a:gd name="connsiteY202" fmla="*/ 5044401 h 6858000"/>
              <a:gd name="connsiteX203" fmla="*/ 3864949 w 5362575"/>
              <a:gd name="connsiteY203" fmla="*/ 5016252 h 6858000"/>
              <a:gd name="connsiteX204" fmla="*/ 3895913 w 5362575"/>
              <a:gd name="connsiteY204" fmla="*/ 4990918 h 6858000"/>
              <a:gd name="connsiteX205" fmla="*/ 3931099 w 5362575"/>
              <a:gd name="connsiteY205" fmla="*/ 4971214 h 6858000"/>
              <a:gd name="connsiteX206" fmla="*/ 3969100 w 5362575"/>
              <a:gd name="connsiteY206" fmla="*/ 4954324 h 6858000"/>
              <a:gd name="connsiteX207" fmla="*/ 4009916 w 5362575"/>
              <a:gd name="connsiteY207" fmla="*/ 4940250 h 6858000"/>
              <a:gd name="connsiteX208" fmla="*/ 4052139 w 5362575"/>
              <a:gd name="connsiteY208" fmla="*/ 4927583 h 6858000"/>
              <a:gd name="connsiteX209" fmla="*/ 4094363 w 5362575"/>
              <a:gd name="connsiteY209" fmla="*/ 4916323 h 6858000"/>
              <a:gd name="connsiteX210" fmla="*/ 4137993 w 5362575"/>
              <a:gd name="connsiteY210" fmla="*/ 4905064 h 6858000"/>
              <a:gd name="connsiteX211" fmla="*/ 4178809 w 5362575"/>
              <a:gd name="connsiteY211" fmla="*/ 4892397 h 6858000"/>
              <a:gd name="connsiteX212" fmla="*/ 4219625 w 5362575"/>
              <a:gd name="connsiteY212" fmla="*/ 4878322 h 6858000"/>
              <a:gd name="connsiteX213" fmla="*/ 4257626 w 5362575"/>
              <a:gd name="connsiteY213" fmla="*/ 4861433 h 6858000"/>
              <a:gd name="connsiteX214" fmla="*/ 4291405 w 5362575"/>
              <a:gd name="connsiteY214" fmla="*/ 4840321 h 6858000"/>
              <a:gd name="connsiteX215" fmla="*/ 4322369 w 5362575"/>
              <a:gd name="connsiteY215" fmla="*/ 4814987 h 6858000"/>
              <a:gd name="connsiteX216" fmla="*/ 4347703 w 5362575"/>
              <a:gd name="connsiteY216" fmla="*/ 4784024 h 6858000"/>
              <a:gd name="connsiteX217" fmla="*/ 4368815 w 5362575"/>
              <a:gd name="connsiteY217" fmla="*/ 4750245 h 6858000"/>
              <a:gd name="connsiteX218" fmla="*/ 4385704 w 5362575"/>
              <a:gd name="connsiteY218" fmla="*/ 4712244 h 6858000"/>
              <a:gd name="connsiteX219" fmla="*/ 4399778 w 5362575"/>
              <a:gd name="connsiteY219" fmla="*/ 4671428 h 6858000"/>
              <a:gd name="connsiteX220" fmla="*/ 4412445 w 5362575"/>
              <a:gd name="connsiteY220" fmla="*/ 4630612 h 6858000"/>
              <a:gd name="connsiteX221" fmla="*/ 4423705 w 5362575"/>
              <a:gd name="connsiteY221" fmla="*/ 4586981 h 6858000"/>
              <a:gd name="connsiteX222" fmla="*/ 4434964 w 5362575"/>
              <a:gd name="connsiteY222" fmla="*/ 4544758 h 6858000"/>
              <a:gd name="connsiteX223" fmla="*/ 4447632 w 5362575"/>
              <a:gd name="connsiteY223" fmla="*/ 4502534 h 6858000"/>
              <a:gd name="connsiteX224" fmla="*/ 4461706 w 5362575"/>
              <a:gd name="connsiteY224" fmla="*/ 4461718 h 6858000"/>
              <a:gd name="connsiteX225" fmla="*/ 4478595 w 5362575"/>
              <a:gd name="connsiteY225" fmla="*/ 4423717 h 6858000"/>
              <a:gd name="connsiteX226" fmla="*/ 4498300 w 5362575"/>
              <a:gd name="connsiteY226" fmla="*/ 4388531 h 6858000"/>
              <a:gd name="connsiteX227" fmla="*/ 4523634 w 5362575"/>
              <a:gd name="connsiteY227" fmla="*/ 4357567 h 6858000"/>
              <a:gd name="connsiteX228" fmla="*/ 4551782 w 5362575"/>
              <a:gd name="connsiteY228" fmla="*/ 4325196 h 6858000"/>
              <a:gd name="connsiteX229" fmla="*/ 4584154 w 5362575"/>
              <a:gd name="connsiteY229" fmla="*/ 4297047 h 6858000"/>
              <a:gd name="connsiteX230" fmla="*/ 4617933 w 5362575"/>
              <a:gd name="connsiteY230" fmla="*/ 4270306 h 6858000"/>
              <a:gd name="connsiteX231" fmla="*/ 4654526 w 5362575"/>
              <a:gd name="connsiteY231" fmla="*/ 4243564 h 6858000"/>
              <a:gd name="connsiteX232" fmla="*/ 4689712 w 5362575"/>
              <a:gd name="connsiteY232" fmla="*/ 4216823 h 6858000"/>
              <a:gd name="connsiteX233" fmla="*/ 4723491 w 5362575"/>
              <a:gd name="connsiteY233" fmla="*/ 4190081 h 6858000"/>
              <a:gd name="connsiteX234" fmla="*/ 4755862 w 5362575"/>
              <a:gd name="connsiteY234" fmla="*/ 4160525 h 6858000"/>
              <a:gd name="connsiteX235" fmla="*/ 4784011 w 5362575"/>
              <a:gd name="connsiteY235" fmla="*/ 4130969 h 6858000"/>
              <a:gd name="connsiteX236" fmla="*/ 4807938 w 5362575"/>
              <a:gd name="connsiteY236" fmla="*/ 4097190 h 6858000"/>
              <a:gd name="connsiteX237" fmla="*/ 4826235 w 5362575"/>
              <a:gd name="connsiteY237" fmla="*/ 4062004 h 6858000"/>
              <a:gd name="connsiteX238" fmla="*/ 4838902 w 5362575"/>
              <a:gd name="connsiteY238" fmla="*/ 4019781 h 6858000"/>
              <a:gd name="connsiteX239" fmla="*/ 4844531 w 5362575"/>
              <a:gd name="connsiteY239" fmla="*/ 3976150 h 6858000"/>
              <a:gd name="connsiteX240" fmla="*/ 4845939 w 5362575"/>
              <a:gd name="connsiteY240" fmla="*/ 3931111 h 6858000"/>
              <a:gd name="connsiteX241" fmla="*/ 4841716 w 5362575"/>
              <a:gd name="connsiteY241" fmla="*/ 3883258 h 6858000"/>
              <a:gd name="connsiteX242" fmla="*/ 4836087 w 5362575"/>
              <a:gd name="connsiteY242" fmla="*/ 3835405 h 6858000"/>
              <a:gd name="connsiteX243" fmla="*/ 4829049 w 5362575"/>
              <a:gd name="connsiteY243" fmla="*/ 3787552 h 6858000"/>
              <a:gd name="connsiteX244" fmla="*/ 4823420 w 5362575"/>
              <a:gd name="connsiteY244" fmla="*/ 3739699 h 6858000"/>
              <a:gd name="connsiteX245" fmla="*/ 4820605 w 5362575"/>
              <a:gd name="connsiteY245" fmla="*/ 3691846 h 6858000"/>
              <a:gd name="connsiteX246" fmla="*/ 4820605 w 5362575"/>
              <a:gd name="connsiteY246" fmla="*/ 3645400 h 6858000"/>
              <a:gd name="connsiteX247" fmla="*/ 4826235 w 5362575"/>
              <a:gd name="connsiteY247" fmla="*/ 3601769 h 6858000"/>
              <a:gd name="connsiteX248" fmla="*/ 4837494 w 5362575"/>
              <a:gd name="connsiteY248" fmla="*/ 3558138 h 6858000"/>
              <a:gd name="connsiteX249" fmla="*/ 4854383 w 5362575"/>
              <a:gd name="connsiteY249" fmla="*/ 3517322 h 6858000"/>
              <a:gd name="connsiteX250" fmla="*/ 4876903 w 5362575"/>
              <a:gd name="connsiteY250" fmla="*/ 3475099 h 6858000"/>
              <a:gd name="connsiteX251" fmla="*/ 4899422 w 5362575"/>
              <a:gd name="connsiteY251" fmla="*/ 3432876 h 6858000"/>
              <a:gd name="connsiteX252" fmla="*/ 4924756 w 5362575"/>
              <a:gd name="connsiteY252" fmla="*/ 3390652 h 6858000"/>
              <a:gd name="connsiteX253" fmla="*/ 4948682 w 5362575"/>
              <a:gd name="connsiteY253" fmla="*/ 3349836 h 6858000"/>
              <a:gd name="connsiteX254" fmla="*/ 4969794 w 5362575"/>
              <a:gd name="connsiteY254" fmla="*/ 3306206 h 6858000"/>
              <a:gd name="connsiteX255" fmla="*/ 4986683 w 5362575"/>
              <a:gd name="connsiteY255" fmla="*/ 3263982 h 6858000"/>
              <a:gd name="connsiteX256" fmla="*/ 4997943 w 5362575"/>
              <a:gd name="connsiteY256" fmla="*/ 3220351 h 6858000"/>
              <a:gd name="connsiteX257" fmla="*/ 5002165 w 5362575"/>
              <a:gd name="connsiteY257" fmla="*/ 3175313 h 6858000"/>
              <a:gd name="connsiteX258" fmla="*/ 4997943 w 5362575"/>
              <a:gd name="connsiteY258" fmla="*/ 3130275 h 6858000"/>
              <a:gd name="connsiteX259" fmla="*/ 4986683 w 5362575"/>
              <a:gd name="connsiteY259" fmla="*/ 3086644 h 6858000"/>
              <a:gd name="connsiteX260" fmla="*/ 4969794 w 5362575"/>
              <a:gd name="connsiteY260" fmla="*/ 3044421 h 6858000"/>
              <a:gd name="connsiteX261" fmla="*/ 4948682 w 5362575"/>
              <a:gd name="connsiteY261" fmla="*/ 3000790 h 6858000"/>
              <a:gd name="connsiteX262" fmla="*/ 4924756 w 5362575"/>
              <a:gd name="connsiteY262" fmla="*/ 2959974 h 6858000"/>
              <a:gd name="connsiteX263" fmla="*/ 4899422 w 5362575"/>
              <a:gd name="connsiteY263" fmla="*/ 2917751 h 6858000"/>
              <a:gd name="connsiteX264" fmla="*/ 4876903 w 5362575"/>
              <a:gd name="connsiteY264" fmla="*/ 2875527 h 6858000"/>
              <a:gd name="connsiteX265" fmla="*/ 4854383 w 5362575"/>
              <a:gd name="connsiteY265" fmla="*/ 2833304 h 6858000"/>
              <a:gd name="connsiteX266" fmla="*/ 4837494 w 5362575"/>
              <a:gd name="connsiteY266" fmla="*/ 2792488 h 6858000"/>
              <a:gd name="connsiteX267" fmla="*/ 4826235 w 5362575"/>
              <a:gd name="connsiteY267" fmla="*/ 2748857 h 6858000"/>
              <a:gd name="connsiteX268" fmla="*/ 4820605 w 5362575"/>
              <a:gd name="connsiteY268" fmla="*/ 2705226 h 6858000"/>
              <a:gd name="connsiteX269" fmla="*/ 4820605 w 5362575"/>
              <a:gd name="connsiteY269" fmla="*/ 2658781 h 6858000"/>
              <a:gd name="connsiteX270" fmla="*/ 4823420 w 5362575"/>
              <a:gd name="connsiteY270" fmla="*/ 2610927 h 6858000"/>
              <a:gd name="connsiteX271" fmla="*/ 4829049 w 5362575"/>
              <a:gd name="connsiteY271" fmla="*/ 2563074 h 6858000"/>
              <a:gd name="connsiteX272" fmla="*/ 4836087 w 5362575"/>
              <a:gd name="connsiteY272" fmla="*/ 2515221 h 6858000"/>
              <a:gd name="connsiteX273" fmla="*/ 4841716 w 5362575"/>
              <a:gd name="connsiteY273" fmla="*/ 2467368 h 6858000"/>
              <a:gd name="connsiteX274" fmla="*/ 4845939 w 5362575"/>
              <a:gd name="connsiteY274" fmla="*/ 2419515 h 6858000"/>
              <a:gd name="connsiteX275" fmla="*/ 4844531 w 5362575"/>
              <a:gd name="connsiteY275" fmla="*/ 2374477 h 6858000"/>
              <a:gd name="connsiteX276" fmla="*/ 4838902 w 5362575"/>
              <a:gd name="connsiteY276" fmla="*/ 2330846 h 6858000"/>
              <a:gd name="connsiteX277" fmla="*/ 4826235 w 5362575"/>
              <a:gd name="connsiteY277" fmla="*/ 2288622 h 6858000"/>
              <a:gd name="connsiteX278" fmla="*/ 4807938 w 5362575"/>
              <a:gd name="connsiteY278" fmla="*/ 2253436 h 6858000"/>
              <a:gd name="connsiteX279" fmla="*/ 4784011 w 5362575"/>
              <a:gd name="connsiteY279" fmla="*/ 2219658 h 6858000"/>
              <a:gd name="connsiteX280" fmla="*/ 4755862 w 5362575"/>
              <a:gd name="connsiteY280" fmla="*/ 2190101 h 6858000"/>
              <a:gd name="connsiteX281" fmla="*/ 4723491 w 5362575"/>
              <a:gd name="connsiteY281" fmla="*/ 2160545 h 6858000"/>
              <a:gd name="connsiteX282" fmla="*/ 4689712 w 5362575"/>
              <a:gd name="connsiteY282" fmla="*/ 2133803 h 6858000"/>
              <a:gd name="connsiteX283" fmla="*/ 4654526 w 5362575"/>
              <a:gd name="connsiteY283" fmla="*/ 2107062 h 6858000"/>
              <a:gd name="connsiteX284" fmla="*/ 4617933 w 5362575"/>
              <a:gd name="connsiteY284" fmla="*/ 2080320 h 6858000"/>
              <a:gd name="connsiteX285" fmla="*/ 4584154 w 5362575"/>
              <a:gd name="connsiteY285" fmla="*/ 2053579 h 6858000"/>
              <a:gd name="connsiteX286" fmla="*/ 4551782 w 5362575"/>
              <a:gd name="connsiteY286" fmla="*/ 2025430 h 6858000"/>
              <a:gd name="connsiteX287" fmla="*/ 4523634 w 5362575"/>
              <a:gd name="connsiteY287" fmla="*/ 1993059 h 6858000"/>
              <a:gd name="connsiteX288" fmla="*/ 4498300 w 5362575"/>
              <a:gd name="connsiteY288" fmla="*/ 1962095 h 6858000"/>
              <a:gd name="connsiteX289" fmla="*/ 4478595 w 5362575"/>
              <a:gd name="connsiteY289" fmla="*/ 1926909 h 6858000"/>
              <a:gd name="connsiteX290" fmla="*/ 4461706 w 5362575"/>
              <a:gd name="connsiteY290" fmla="*/ 1888908 h 6858000"/>
              <a:gd name="connsiteX291" fmla="*/ 4447632 w 5362575"/>
              <a:gd name="connsiteY291" fmla="*/ 1848092 h 6858000"/>
              <a:gd name="connsiteX292" fmla="*/ 4434964 w 5362575"/>
              <a:gd name="connsiteY292" fmla="*/ 1805868 h 6858000"/>
              <a:gd name="connsiteX293" fmla="*/ 4423705 w 5362575"/>
              <a:gd name="connsiteY293" fmla="*/ 1763645 h 6858000"/>
              <a:gd name="connsiteX294" fmla="*/ 4412445 w 5362575"/>
              <a:gd name="connsiteY294" fmla="*/ 1720014 h 6858000"/>
              <a:gd name="connsiteX295" fmla="*/ 4399778 w 5362575"/>
              <a:gd name="connsiteY295" fmla="*/ 1679198 h 6858000"/>
              <a:gd name="connsiteX296" fmla="*/ 4385704 w 5362575"/>
              <a:gd name="connsiteY296" fmla="*/ 1638382 h 6858000"/>
              <a:gd name="connsiteX297" fmla="*/ 4368815 w 5362575"/>
              <a:gd name="connsiteY297" fmla="*/ 1600381 h 6858000"/>
              <a:gd name="connsiteX298" fmla="*/ 4347703 w 5362575"/>
              <a:gd name="connsiteY298" fmla="*/ 1566603 h 6858000"/>
              <a:gd name="connsiteX299" fmla="*/ 4322369 w 5362575"/>
              <a:gd name="connsiteY299" fmla="*/ 1535639 h 6858000"/>
              <a:gd name="connsiteX300" fmla="*/ 4291405 w 5362575"/>
              <a:gd name="connsiteY300" fmla="*/ 1510305 h 6858000"/>
              <a:gd name="connsiteX301" fmla="*/ 4257626 w 5362575"/>
              <a:gd name="connsiteY301" fmla="*/ 1489193 h 6858000"/>
              <a:gd name="connsiteX302" fmla="*/ 4219625 w 5362575"/>
              <a:gd name="connsiteY302" fmla="*/ 1472304 h 6858000"/>
              <a:gd name="connsiteX303" fmla="*/ 4178809 w 5362575"/>
              <a:gd name="connsiteY303" fmla="*/ 1458229 h 6858000"/>
              <a:gd name="connsiteX304" fmla="*/ 4137993 w 5362575"/>
              <a:gd name="connsiteY304" fmla="*/ 1445562 h 6858000"/>
              <a:gd name="connsiteX305" fmla="*/ 4094363 w 5362575"/>
              <a:gd name="connsiteY305" fmla="*/ 1434303 h 6858000"/>
              <a:gd name="connsiteX306" fmla="*/ 4052139 w 5362575"/>
              <a:gd name="connsiteY306" fmla="*/ 1423043 h 6858000"/>
              <a:gd name="connsiteX307" fmla="*/ 4009916 w 5362575"/>
              <a:gd name="connsiteY307" fmla="*/ 1410376 h 6858000"/>
              <a:gd name="connsiteX308" fmla="*/ 3969100 w 5362575"/>
              <a:gd name="connsiteY308" fmla="*/ 1396302 h 6858000"/>
              <a:gd name="connsiteX309" fmla="*/ 3931099 w 5362575"/>
              <a:gd name="connsiteY309" fmla="*/ 1379412 h 6858000"/>
              <a:gd name="connsiteX310" fmla="*/ 3895913 w 5362575"/>
              <a:gd name="connsiteY310" fmla="*/ 1359708 h 6858000"/>
              <a:gd name="connsiteX311" fmla="*/ 3864949 w 5362575"/>
              <a:gd name="connsiteY311" fmla="*/ 1334374 h 6858000"/>
              <a:gd name="connsiteX312" fmla="*/ 3832578 w 5362575"/>
              <a:gd name="connsiteY312" fmla="*/ 1306225 h 6858000"/>
              <a:gd name="connsiteX313" fmla="*/ 3804429 w 5362575"/>
              <a:gd name="connsiteY313" fmla="*/ 1273854 h 6858000"/>
              <a:gd name="connsiteX314" fmla="*/ 3777687 w 5362575"/>
              <a:gd name="connsiteY314" fmla="*/ 1240075 h 6858000"/>
              <a:gd name="connsiteX315" fmla="*/ 3750946 w 5362575"/>
              <a:gd name="connsiteY315" fmla="*/ 1204889 h 6858000"/>
              <a:gd name="connsiteX316" fmla="*/ 3724204 w 5362575"/>
              <a:gd name="connsiteY316" fmla="*/ 1169703 h 6858000"/>
              <a:gd name="connsiteX317" fmla="*/ 3697463 w 5362575"/>
              <a:gd name="connsiteY317" fmla="*/ 1135924 h 6858000"/>
              <a:gd name="connsiteX318" fmla="*/ 3667907 w 5362575"/>
              <a:gd name="connsiteY318" fmla="*/ 1103553 h 6858000"/>
              <a:gd name="connsiteX319" fmla="*/ 3638350 w 5362575"/>
              <a:gd name="connsiteY319" fmla="*/ 1075404 h 6858000"/>
              <a:gd name="connsiteX320" fmla="*/ 3604572 w 5362575"/>
              <a:gd name="connsiteY320" fmla="*/ 1051478 h 6858000"/>
              <a:gd name="connsiteX321" fmla="*/ 3569385 w 5362575"/>
              <a:gd name="connsiteY321" fmla="*/ 1033181 h 6858000"/>
              <a:gd name="connsiteX322" fmla="*/ 3527162 w 5362575"/>
              <a:gd name="connsiteY322" fmla="*/ 1020514 h 6858000"/>
              <a:gd name="connsiteX323" fmla="*/ 3483531 w 5362575"/>
              <a:gd name="connsiteY323" fmla="*/ 1014884 h 6858000"/>
              <a:gd name="connsiteX324" fmla="*/ 3438493 w 5362575"/>
              <a:gd name="connsiteY324" fmla="*/ 1013477 h 6858000"/>
              <a:gd name="connsiteX325" fmla="*/ 3390640 w 5362575"/>
              <a:gd name="connsiteY325" fmla="*/ 1017699 h 6858000"/>
              <a:gd name="connsiteX326" fmla="*/ 3342787 w 5362575"/>
              <a:gd name="connsiteY326" fmla="*/ 1023329 h 6858000"/>
              <a:gd name="connsiteX327" fmla="*/ 3294933 w 5362575"/>
              <a:gd name="connsiteY327" fmla="*/ 1030366 h 6858000"/>
              <a:gd name="connsiteX328" fmla="*/ 3247080 w 5362575"/>
              <a:gd name="connsiteY328" fmla="*/ 1035996 h 6858000"/>
              <a:gd name="connsiteX329" fmla="*/ 3199227 w 5362575"/>
              <a:gd name="connsiteY329" fmla="*/ 1038811 h 6858000"/>
              <a:gd name="connsiteX330" fmla="*/ 3152781 w 5362575"/>
              <a:gd name="connsiteY330" fmla="*/ 1038811 h 6858000"/>
              <a:gd name="connsiteX331" fmla="*/ 3109151 w 5362575"/>
              <a:gd name="connsiteY331" fmla="*/ 1033181 h 6858000"/>
              <a:gd name="connsiteX332" fmla="*/ 3064112 w 5362575"/>
              <a:gd name="connsiteY332" fmla="*/ 1021921 h 6858000"/>
              <a:gd name="connsiteX333" fmla="*/ 3023296 w 5362575"/>
              <a:gd name="connsiteY333" fmla="*/ 1005032 h 6858000"/>
              <a:gd name="connsiteX334" fmla="*/ 2981073 w 5362575"/>
              <a:gd name="connsiteY334" fmla="*/ 982513 h 6858000"/>
              <a:gd name="connsiteX335" fmla="*/ 2938850 w 5362575"/>
              <a:gd name="connsiteY335" fmla="*/ 959994 h 6858000"/>
              <a:gd name="connsiteX336" fmla="*/ 2896626 w 5362575"/>
              <a:gd name="connsiteY336" fmla="*/ 934660 h 6858000"/>
              <a:gd name="connsiteX337" fmla="*/ 2855810 w 5362575"/>
              <a:gd name="connsiteY337" fmla="*/ 910733 h 6858000"/>
              <a:gd name="connsiteX338" fmla="*/ 2812180 w 5362575"/>
              <a:gd name="connsiteY338" fmla="*/ 889621 h 6858000"/>
              <a:gd name="connsiteX339" fmla="*/ 2769956 w 5362575"/>
              <a:gd name="connsiteY339" fmla="*/ 872732 h 6858000"/>
              <a:gd name="connsiteX340" fmla="*/ 2726325 w 5362575"/>
              <a:gd name="connsiteY340" fmla="*/ 861472 h 6858000"/>
              <a:gd name="connsiteX341" fmla="*/ 2681287 w 5362575"/>
              <a:gd name="connsiteY341" fmla="*/ 857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5362575" h="6858000">
                <a:moveTo>
                  <a:pt x="0" y="0"/>
                </a:moveTo>
                <a:lnTo>
                  <a:pt x="5362575" y="0"/>
                </a:lnTo>
                <a:lnTo>
                  <a:pt x="5362575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2681287" y="857250"/>
                </a:moveTo>
                <a:lnTo>
                  <a:pt x="2636249" y="861472"/>
                </a:lnTo>
                <a:lnTo>
                  <a:pt x="2592618" y="872732"/>
                </a:lnTo>
                <a:lnTo>
                  <a:pt x="2550395" y="889621"/>
                </a:lnTo>
                <a:lnTo>
                  <a:pt x="2506764" y="910733"/>
                </a:lnTo>
                <a:lnTo>
                  <a:pt x="2465948" y="934660"/>
                </a:lnTo>
                <a:lnTo>
                  <a:pt x="2423725" y="959994"/>
                </a:lnTo>
                <a:lnTo>
                  <a:pt x="2381501" y="982513"/>
                </a:lnTo>
                <a:lnTo>
                  <a:pt x="2339278" y="1005032"/>
                </a:lnTo>
                <a:lnTo>
                  <a:pt x="2297055" y="1021921"/>
                </a:lnTo>
                <a:lnTo>
                  <a:pt x="2253424" y="1033181"/>
                </a:lnTo>
                <a:lnTo>
                  <a:pt x="2209793" y="1038811"/>
                </a:lnTo>
                <a:lnTo>
                  <a:pt x="2163347" y="1038811"/>
                </a:lnTo>
                <a:lnTo>
                  <a:pt x="2115494" y="1035996"/>
                </a:lnTo>
                <a:lnTo>
                  <a:pt x="2067641" y="1030366"/>
                </a:lnTo>
                <a:lnTo>
                  <a:pt x="2019788" y="1023329"/>
                </a:lnTo>
                <a:lnTo>
                  <a:pt x="1971934" y="1017699"/>
                </a:lnTo>
                <a:lnTo>
                  <a:pt x="1924081" y="1013477"/>
                </a:lnTo>
                <a:lnTo>
                  <a:pt x="1879043" y="1014884"/>
                </a:lnTo>
                <a:lnTo>
                  <a:pt x="1835412" y="1020514"/>
                </a:lnTo>
                <a:lnTo>
                  <a:pt x="1793189" y="1033181"/>
                </a:lnTo>
                <a:lnTo>
                  <a:pt x="1758003" y="1051478"/>
                </a:lnTo>
                <a:lnTo>
                  <a:pt x="1724224" y="1075404"/>
                </a:lnTo>
                <a:lnTo>
                  <a:pt x="1694668" y="1103553"/>
                </a:lnTo>
                <a:lnTo>
                  <a:pt x="1665111" y="1135924"/>
                </a:lnTo>
                <a:lnTo>
                  <a:pt x="1638370" y="1169703"/>
                </a:lnTo>
                <a:lnTo>
                  <a:pt x="1611628" y="1204889"/>
                </a:lnTo>
                <a:lnTo>
                  <a:pt x="1584887" y="1240075"/>
                </a:lnTo>
                <a:lnTo>
                  <a:pt x="1558145" y="1273854"/>
                </a:lnTo>
                <a:lnTo>
                  <a:pt x="1529996" y="1306225"/>
                </a:lnTo>
                <a:lnTo>
                  <a:pt x="1497625" y="1334374"/>
                </a:lnTo>
                <a:lnTo>
                  <a:pt x="1466661" y="1359708"/>
                </a:lnTo>
                <a:lnTo>
                  <a:pt x="1431475" y="1379412"/>
                </a:lnTo>
                <a:lnTo>
                  <a:pt x="1393474" y="1396302"/>
                </a:lnTo>
                <a:lnTo>
                  <a:pt x="1352658" y="1410376"/>
                </a:lnTo>
                <a:lnTo>
                  <a:pt x="1310435" y="1423043"/>
                </a:lnTo>
                <a:lnTo>
                  <a:pt x="1268212" y="1434303"/>
                </a:lnTo>
                <a:lnTo>
                  <a:pt x="1224581" y="1445562"/>
                </a:lnTo>
                <a:lnTo>
                  <a:pt x="1183765" y="1458229"/>
                </a:lnTo>
                <a:lnTo>
                  <a:pt x="1142949" y="1472304"/>
                </a:lnTo>
                <a:lnTo>
                  <a:pt x="1104948" y="1489193"/>
                </a:lnTo>
                <a:lnTo>
                  <a:pt x="1071169" y="1510305"/>
                </a:lnTo>
                <a:lnTo>
                  <a:pt x="1040205" y="1535639"/>
                </a:lnTo>
                <a:lnTo>
                  <a:pt x="1014871" y="1566603"/>
                </a:lnTo>
                <a:lnTo>
                  <a:pt x="993760" y="1600381"/>
                </a:lnTo>
                <a:lnTo>
                  <a:pt x="976870" y="1638382"/>
                </a:lnTo>
                <a:lnTo>
                  <a:pt x="962796" y="1679198"/>
                </a:lnTo>
                <a:lnTo>
                  <a:pt x="950129" y="1720014"/>
                </a:lnTo>
                <a:lnTo>
                  <a:pt x="938869" y="1763645"/>
                </a:lnTo>
                <a:lnTo>
                  <a:pt x="927610" y="1805868"/>
                </a:lnTo>
                <a:lnTo>
                  <a:pt x="914943" y="1848092"/>
                </a:lnTo>
                <a:lnTo>
                  <a:pt x="900868" y="1888908"/>
                </a:lnTo>
                <a:lnTo>
                  <a:pt x="883979" y="1926909"/>
                </a:lnTo>
                <a:lnTo>
                  <a:pt x="864275" y="1962095"/>
                </a:lnTo>
                <a:lnTo>
                  <a:pt x="838941" y="1993059"/>
                </a:lnTo>
                <a:lnTo>
                  <a:pt x="810792" y="2025430"/>
                </a:lnTo>
                <a:lnTo>
                  <a:pt x="778420" y="2053579"/>
                </a:lnTo>
                <a:lnTo>
                  <a:pt x="743234" y="2080320"/>
                </a:lnTo>
                <a:lnTo>
                  <a:pt x="708048" y="2107062"/>
                </a:lnTo>
                <a:lnTo>
                  <a:pt x="672862" y="2133803"/>
                </a:lnTo>
                <a:lnTo>
                  <a:pt x="639083" y="2160545"/>
                </a:lnTo>
                <a:lnTo>
                  <a:pt x="606712" y="2190101"/>
                </a:lnTo>
                <a:lnTo>
                  <a:pt x="578563" y="2219658"/>
                </a:lnTo>
                <a:lnTo>
                  <a:pt x="554637" y="2253436"/>
                </a:lnTo>
                <a:lnTo>
                  <a:pt x="536340" y="2288622"/>
                </a:lnTo>
                <a:lnTo>
                  <a:pt x="523673" y="2330846"/>
                </a:lnTo>
                <a:lnTo>
                  <a:pt x="518043" y="2374477"/>
                </a:lnTo>
                <a:lnTo>
                  <a:pt x="516635" y="2419515"/>
                </a:lnTo>
                <a:lnTo>
                  <a:pt x="520858" y="2467368"/>
                </a:lnTo>
                <a:lnTo>
                  <a:pt x="526488" y="2515221"/>
                </a:lnTo>
                <a:lnTo>
                  <a:pt x="533525" y="2563074"/>
                </a:lnTo>
                <a:lnTo>
                  <a:pt x="539155" y="2610927"/>
                </a:lnTo>
                <a:lnTo>
                  <a:pt x="541970" y="2658781"/>
                </a:lnTo>
                <a:lnTo>
                  <a:pt x="541970" y="2705226"/>
                </a:lnTo>
                <a:lnTo>
                  <a:pt x="536340" y="2748857"/>
                </a:lnTo>
                <a:lnTo>
                  <a:pt x="525080" y="2792488"/>
                </a:lnTo>
                <a:lnTo>
                  <a:pt x="508191" y="2833304"/>
                </a:lnTo>
                <a:lnTo>
                  <a:pt x="487079" y="2875527"/>
                </a:lnTo>
                <a:lnTo>
                  <a:pt x="463153" y="2917751"/>
                </a:lnTo>
                <a:lnTo>
                  <a:pt x="437819" y="2959974"/>
                </a:lnTo>
                <a:lnTo>
                  <a:pt x="413892" y="3000790"/>
                </a:lnTo>
                <a:lnTo>
                  <a:pt x="392780" y="3044421"/>
                </a:lnTo>
                <a:lnTo>
                  <a:pt x="375891" y="3086644"/>
                </a:lnTo>
                <a:lnTo>
                  <a:pt x="364631" y="3130275"/>
                </a:lnTo>
                <a:lnTo>
                  <a:pt x="360409" y="3175313"/>
                </a:lnTo>
                <a:lnTo>
                  <a:pt x="364631" y="3220351"/>
                </a:lnTo>
                <a:lnTo>
                  <a:pt x="375891" y="3263982"/>
                </a:lnTo>
                <a:lnTo>
                  <a:pt x="392780" y="3306206"/>
                </a:lnTo>
                <a:lnTo>
                  <a:pt x="413892" y="3349836"/>
                </a:lnTo>
                <a:lnTo>
                  <a:pt x="437819" y="3390652"/>
                </a:lnTo>
                <a:lnTo>
                  <a:pt x="463153" y="3432876"/>
                </a:lnTo>
                <a:lnTo>
                  <a:pt x="487079" y="3475099"/>
                </a:lnTo>
                <a:lnTo>
                  <a:pt x="508191" y="3517322"/>
                </a:lnTo>
                <a:lnTo>
                  <a:pt x="525080" y="3558138"/>
                </a:lnTo>
                <a:lnTo>
                  <a:pt x="536340" y="3601769"/>
                </a:lnTo>
                <a:lnTo>
                  <a:pt x="541970" y="3645400"/>
                </a:lnTo>
                <a:lnTo>
                  <a:pt x="541970" y="3691846"/>
                </a:lnTo>
                <a:lnTo>
                  <a:pt x="539155" y="3739699"/>
                </a:lnTo>
                <a:lnTo>
                  <a:pt x="533525" y="3787552"/>
                </a:lnTo>
                <a:lnTo>
                  <a:pt x="526488" y="3835405"/>
                </a:lnTo>
                <a:lnTo>
                  <a:pt x="520858" y="3883258"/>
                </a:lnTo>
                <a:lnTo>
                  <a:pt x="516635" y="3931111"/>
                </a:lnTo>
                <a:lnTo>
                  <a:pt x="518043" y="3976150"/>
                </a:lnTo>
                <a:lnTo>
                  <a:pt x="523673" y="4019781"/>
                </a:lnTo>
                <a:lnTo>
                  <a:pt x="536340" y="4062004"/>
                </a:lnTo>
                <a:lnTo>
                  <a:pt x="554637" y="4097190"/>
                </a:lnTo>
                <a:lnTo>
                  <a:pt x="578563" y="4130969"/>
                </a:lnTo>
                <a:lnTo>
                  <a:pt x="606712" y="4160525"/>
                </a:lnTo>
                <a:lnTo>
                  <a:pt x="639083" y="4190081"/>
                </a:lnTo>
                <a:lnTo>
                  <a:pt x="672862" y="4216823"/>
                </a:lnTo>
                <a:lnTo>
                  <a:pt x="708048" y="4243564"/>
                </a:lnTo>
                <a:lnTo>
                  <a:pt x="743234" y="4270306"/>
                </a:lnTo>
                <a:lnTo>
                  <a:pt x="778420" y="4297047"/>
                </a:lnTo>
                <a:lnTo>
                  <a:pt x="810792" y="4325196"/>
                </a:lnTo>
                <a:lnTo>
                  <a:pt x="838941" y="4357567"/>
                </a:lnTo>
                <a:lnTo>
                  <a:pt x="864275" y="4388531"/>
                </a:lnTo>
                <a:lnTo>
                  <a:pt x="883979" y="4423717"/>
                </a:lnTo>
                <a:lnTo>
                  <a:pt x="900868" y="4461718"/>
                </a:lnTo>
                <a:lnTo>
                  <a:pt x="914943" y="4502534"/>
                </a:lnTo>
                <a:lnTo>
                  <a:pt x="927610" y="4544758"/>
                </a:lnTo>
                <a:lnTo>
                  <a:pt x="938869" y="4586981"/>
                </a:lnTo>
                <a:lnTo>
                  <a:pt x="950129" y="4630612"/>
                </a:lnTo>
                <a:lnTo>
                  <a:pt x="962796" y="4671428"/>
                </a:lnTo>
                <a:lnTo>
                  <a:pt x="976870" y="4712244"/>
                </a:lnTo>
                <a:lnTo>
                  <a:pt x="993760" y="4750245"/>
                </a:lnTo>
                <a:lnTo>
                  <a:pt x="1014871" y="4784024"/>
                </a:lnTo>
                <a:lnTo>
                  <a:pt x="1040205" y="4814987"/>
                </a:lnTo>
                <a:lnTo>
                  <a:pt x="1071169" y="4840321"/>
                </a:lnTo>
                <a:lnTo>
                  <a:pt x="1104948" y="4861433"/>
                </a:lnTo>
                <a:lnTo>
                  <a:pt x="1142949" y="4878322"/>
                </a:lnTo>
                <a:lnTo>
                  <a:pt x="1183765" y="4892397"/>
                </a:lnTo>
                <a:lnTo>
                  <a:pt x="1224581" y="4905064"/>
                </a:lnTo>
                <a:lnTo>
                  <a:pt x="1268212" y="4916323"/>
                </a:lnTo>
                <a:lnTo>
                  <a:pt x="1310435" y="4927583"/>
                </a:lnTo>
                <a:lnTo>
                  <a:pt x="1352658" y="4940250"/>
                </a:lnTo>
                <a:lnTo>
                  <a:pt x="1393474" y="4954324"/>
                </a:lnTo>
                <a:lnTo>
                  <a:pt x="1431475" y="4971214"/>
                </a:lnTo>
                <a:lnTo>
                  <a:pt x="1466661" y="4990918"/>
                </a:lnTo>
                <a:lnTo>
                  <a:pt x="1497625" y="5016252"/>
                </a:lnTo>
                <a:lnTo>
                  <a:pt x="1529996" y="5044401"/>
                </a:lnTo>
                <a:lnTo>
                  <a:pt x="1558145" y="5076772"/>
                </a:lnTo>
                <a:lnTo>
                  <a:pt x="1584887" y="5110551"/>
                </a:lnTo>
                <a:lnTo>
                  <a:pt x="1611628" y="5145737"/>
                </a:lnTo>
                <a:lnTo>
                  <a:pt x="1638370" y="5180923"/>
                </a:lnTo>
                <a:lnTo>
                  <a:pt x="1665111" y="5214702"/>
                </a:lnTo>
                <a:lnTo>
                  <a:pt x="1694668" y="5247073"/>
                </a:lnTo>
                <a:lnTo>
                  <a:pt x="1724224" y="5275222"/>
                </a:lnTo>
                <a:lnTo>
                  <a:pt x="1758003" y="5299149"/>
                </a:lnTo>
                <a:lnTo>
                  <a:pt x="1793189" y="5317446"/>
                </a:lnTo>
                <a:lnTo>
                  <a:pt x="1835412" y="5330113"/>
                </a:lnTo>
                <a:lnTo>
                  <a:pt x="1879043" y="5335742"/>
                </a:lnTo>
                <a:lnTo>
                  <a:pt x="1924081" y="5337150"/>
                </a:lnTo>
                <a:lnTo>
                  <a:pt x="1971934" y="5332927"/>
                </a:lnTo>
                <a:lnTo>
                  <a:pt x="2019788" y="5327298"/>
                </a:lnTo>
                <a:lnTo>
                  <a:pt x="2067641" y="5320260"/>
                </a:lnTo>
                <a:lnTo>
                  <a:pt x="2115494" y="5314631"/>
                </a:lnTo>
                <a:lnTo>
                  <a:pt x="2163347" y="5311816"/>
                </a:lnTo>
                <a:lnTo>
                  <a:pt x="2209793" y="5311816"/>
                </a:lnTo>
                <a:lnTo>
                  <a:pt x="2253424" y="5317446"/>
                </a:lnTo>
                <a:lnTo>
                  <a:pt x="2297055" y="5328705"/>
                </a:lnTo>
                <a:lnTo>
                  <a:pt x="2339278" y="5345594"/>
                </a:lnTo>
                <a:lnTo>
                  <a:pt x="2381501" y="5368114"/>
                </a:lnTo>
                <a:lnTo>
                  <a:pt x="2423725" y="5390633"/>
                </a:lnTo>
                <a:lnTo>
                  <a:pt x="2465948" y="5415967"/>
                </a:lnTo>
                <a:lnTo>
                  <a:pt x="2506764" y="5439893"/>
                </a:lnTo>
                <a:lnTo>
                  <a:pt x="2550395" y="5461005"/>
                </a:lnTo>
                <a:lnTo>
                  <a:pt x="2592618" y="5477894"/>
                </a:lnTo>
                <a:lnTo>
                  <a:pt x="2636249" y="5489154"/>
                </a:lnTo>
                <a:lnTo>
                  <a:pt x="2681287" y="5493376"/>
                </a:lnTo>
                <a:lnTo>
                  <a:pt x="2726325" y="5489154"/>
                </a:lnTo>
                <a:lnTo>
                  <a:pt x="2769956" y="5477894"/>
                </a:lnTo>
                <a:lnTo>
                  <a:pt x="2812180" y="5461005"/>
                </a:lnTo>
                <a:lnTo>
                  <a:pt x="2855810" y="5439893"/>
                </a:lnTo>
                <a:lnTo>
                  <a:pt x="2896626" y="5415967"/>
                </a:lnTo>
                <a:lnTo>
                  <a:pt x="2938850" y="5390633"/>
                </a:lnTo>
                <a:lnTo>
                  <a:pt x="2981073" y="5368114"/>
                </a:lnTo>
                <a:lnTo>
                  <a:pt x="3023296" y="5345594"/>
                </a:lnTo>
                <a:lnTo>
                  <a:pt x="3064112" y="5328705"/>
                </a:lnTo>
                <a:lnTo>
                  <a:pt x="3109151" y="5317446"/>
                </a:lnTo>
                <a:lnTo>
                  <a:pt x="3152781" y="5311816"/>
                </a:lnTo>
                <a:lnTo>
                  <a:pt x="3199227" y="5311816"/>
                </a:lnTo>
                <a:lnTo>
                  <a:pt x="3247080" y="5314631"/>
                </a:lnTo>
                <a:lnTo>
                  <a:pt x="3294933" y="5320260"/>
                </a:lnTo>
                <a:lnTo>
                  <a:pt x="3342787" y="5327298"/>
                </a:lnTo>
                <a:lnTo>
                  <a:pt x="3390640" y="5332927"/>
                </a:lnTo>
                <a:lnTo>
                  <a:pt x="3438493" y="5337150"/>
                </a:lnTo>
                <a:lnTo>
                  <a:pt x="3483531" y="5335742"/>
                </a:lnTo>
                <a:lnTo>
                  <a:pt x="3527162" y="5330113"/>
                </a:lnTo>
                <a:lnTo>
                  <a:pt x="3569385" y="5317446"/>
                </a:lnTo>
                <a:lnTo>
                  <a:pt x="3604572" y="5299149"/>
                </a:lnTo>
                <a:lnTo>
                  <a:pt x="3638350" y="5275222"/>
                </a:lnTo>
                <a:lnTo>
                  <a:pt x="3667907" y="5247073"/>
                </a:lnTo>
                <a:lnTo>
                  <a:pt x="3697463" y="5214702"/>
                </a:lnTo>
                <a:lnTo>
                  <a:pt x="3724204" y="5180923"/>
                </a:lnTo>
                <a:lnTo>
                  <a:pt x="3750946" y="5145737"/>
                </a:lnTo>
                <a:lnTo>
                  <a:pt x="3777687" y="5110551"/>
                </a:lnTo>
                <a:lnTo>
                  <a:pt x="3804429" y="5076772"/>
                </a:lnTo>
                <a:lnTo>
                  <a:pt x="3832578" y="5044401"/>
                </a:lnTo>
                <a:lnTo>
                  <a:pt x="3864949" y="5016252"/>
                </a:lnTo>
                <a:lnTo>
                  <a:pt x="3895913" y="4990918"/>
                </a:lnTo>
                <a:lnTo>
                  <a:pt x="3931099" y="4971214"/>
                </a:lnTo>
                <a:lnTo>
                  <a:pt x="3969100" y="4954324"/>
                </a:lnTo>
                <a:lnTo>
                  <a:pt x="4009916" y="4940250"/>
                </a:lnTo>
                <a:lnTo>
                  <a:pt x="4052139" y="4927583"/>
                </a:lnTo>
                <a:lnTo>
                  <a:pt x="4094363" y="4916323"/>
                </a:lnTo>
                <a:lnTo>
                  <a:pt x="4137993" y="4905064"/>
                </a:lnTo>
                <a:lnTo>
                  <a:pt x="4178809" y="4892397"/>
                </a:lnTo>
                <a:lnTo>
                  <a:pt x="4219625" y="4878322"/>
                </a:lnTo>
                <a:lnTo>
                  <a:pt x="4257626" y="4861433"/>
                </a:lnTo>
                <a:lnTo>
                  <a:pt x="4291405" y="4840321"/>
                </a:lnTo>
                <a:lnTo>
                  <a:pt x="4322369" y="4814987"/>
                </a:lnTo>
                <a:lnTo>
                  <a:pt x="4347703" y="4784024"/>
                </a:lnTo>
                <a:lnTo>
                  <a:pt x="4368815" y="4750245"/>
                </a:lnTo>
                <a:lnTo>
                  <a:pt x="4385704" y="4712244"/>
                </a:lnTo>
                <a:lnTo>
                  <a:pt x="4399778" y="4671428"/>
                </a:lnTo>
                <a:lnTo>
                  <a:pt x="4412445" y="4630612"/>
                </a:lnTo>
                <a:lnTo>
                  <a:pt x="4423705" y="4586981"/>
                </a:lnTo>
                <a:lnTo>
                  <a:pt x="4434964" y="4544758"/>
                </a:lnTo>
                <a:lnTo>
                  <a:pt x="4447632" y="4502534"/>
                </a:lnTo>
                <a:lnTo>
                  <a:pt x="4461706" y="4461718"/>
                </a:lnTo>
                <a:lnTo>
                  <a:pt x="4478595" y="4423717"/>
                </a:lnTo>
                <a:lnTo>
                  <a:pt x="4498300" y="4388531"/>
                </a:lnTo>
                <a:lnTo>
                  <a:pt x="4523634" y="4357567"/>
                </a:lnTo>
                <a:lnTo>
                  <a:pt x="4551782" y="4325196"/>
                </a:lnTo>
                <a:lnTo>
                  <a:pt x="4584154" y="4297047"/>
                </a:lnTo>
                <a:lnTo>
                  <a:pt x="4617933" y="4270306"/>
                </a:lnTo>
                <a:lnTo>
                  <a:pt x="4654526" y="4243564"/>
                </a:lnTo>
                <a:lnTo>
                  <a:pt x="4689712" y="4216823"/>
                </a:lnTo>
                <a:lnTo>
                  <a:pt x="4723491" y="4190081"/>
                </a:lnTo>
                <a:lnTo>
                  <a:pt x="4755862" y="4160525"/>
                </a:lnTo>
                <a:lnTo>
                  <a:pt x="4784011" y="4130969"/>
                </a:lnTo>
                <a:lnTo>
                  <a:pt x="4807938" y="4097190"/>
                </a:lnTo>
                <a:lnTo>
                  <a:pt x="4826235" y="4062004"/>
                </a:lnTo>
                <a:lnTo>
                  <a:pt x="4838902" y="4019781"/>
                </a:lnTo>
                <a:lnTo>
                  <a:pt x="4844531" y="3976150"/>
                </a:lnTo>
                <a:lnTo>
                  <a:pt x="4845939" y="3931111"/>
                </a:lnTo>
                <a:lnTo>
                  <a:pt x="4841716" y="3883258"/>
                </a:lnTo>
                <a:lnTo>
                  <a:pt x="4836087" y="3835405"/>
                </a:lnTo>
                <a:lnTo>
                  <a:pt x="4829049" y="3787552"/>
                </a:lnTo>
                <a:lnTo>
                  <a:pt x="4823420" y="3739699"/>
                </a:lnTo>
                <a:lnTo>
                  <a:pt x="4820605" y="3691846"/>
                </a:lnTo>
                <a:lnTo>
                  <a:pt x="4820605" y="3645400"/>
                </a:lnTo>
                <a:lnTo>
                  <a:pt x="4826235" y="3601769"/>
                </a:lnTo>
                <a:lnTo>
                  <a:pt x="4837494" y="3558138"/>
                </a:lnTo>
                <a:lnTo>
                  <a:pt x="4854383" y="3517322"/>
                </a:lnTo>
                <a:lnTo>
                  <a:pt x="4876903" y="3475099"/>
                </a:lnTo>
                <a:lnTo>
                  <a:pt x="4899422" y="3432876"/>
                </a:lnTo>
                <a:lnTo>
                  <a:pt x="4924756" y="3390652"/>
                </a:lnTo>
                <a:lnTo>
                  <a:pt x="4948682" y="3349836"/>
                </a:lnTo>
                <a:lnTo>
                  <a:pt x="4969794" y="3306206"/>
                </a:lnTo>
                <a:lnTo>
                  <a:pt x="4986683" y="3263982"/>
                </a:lnTo>
                <a:lnTo>
                  <a:pt x="4997943" y="3220351"/>
                </a:lnTo>
                <a:lnTo>
                  <a:pt x="5002165" y="3175313"/>
                </a:lnTo>
                <a:lnTo>
                  <a:pt x="4997943" y="3130275"/>
                </a:lnTo>
                <a:lnTo>
                  <a:pt x="4986683" y="3086644"/>
                </a:lnTo>
                <a:lnTo>
                  <a:pt x="4969794" y="3044421"/>
                </a:lnTo>
                <a:lnTo>
                  <a:pt x="4948682" y="3000790"/>
                </a:lnTo>
                <a:lnTo>
                  <a:pt x="4924756" y="2959974"/>
                </a:lnTo>
                <a:lnTo>
                  <a:pt x="4899422" y="2917751"/>
                </a:lnTo>
                <a:lnTo>
                  <a:pt x="4876903" y="2875527"/>
                </a:lnTo>
                <a:lnTo>
                  <a:pt x="4854383" y="2833304"/>
                </a:lnTo>
                <a:lnTo>
                  <a:pt x="4837494" y="2792488"/>
                </a:lnTo>
                <a:lnTo>
                  <a:pt x="4826235" y="2748857"/>
                </a:lnTo>
                <a:lnTo>
                  <a:pt x="4820605" y="2705226"/>
                </a:lnTo>
                <a:lnTo>
                  <a:pt x="4820605" y="2658781"/>
                </a:lnTo>
                <a:lnTo>
                  <a:pt x="4823420" y="2610927"/>
                </a:lnTo>
                <a:lnTo>
                  <a:pt x="4829049" y="2563074"/>
                </a:lnTo>
                <a:lnTo>
                  <a:pt x="4836087" y="2515221"/>
                </a:lnTo>
                <a:lnTo>
                  <a:pt x="4841716" y="2467368"/>
                </a:lnTo>
                <a:lnTo>
                  <a:pt x="4845939" y="2419515"/>
                </a:lnTo>
                <a:lnTo>
                  <a:pt x="4844531" y="2374477"/>
                </a:lnTo>
                <a:lnTo>
                  <a:pt x="4838902" y="2330846"/>
                </a:lnTo>
                <a:lnTo>
                  <a:pt x="4826235" y="2288622"/>
                </a:lnTo>
                <a:lnTo>
                  <a:pt x="4807938" y="2253436"/>
                </a:lnTo>
                <a:lnTo>
                  <a:pt x="4784011" y="2219658"/>
                </a:lnTo>
                <a:lnTo>
                  <a:pt x="4755862" y="2190101"/>
                </a:lnTo>
                <a:lnTo>
                  <a:pt x="4723491" y="2160545"/>
                </a:lnTo>
                <a:lnTo>
                  <a:pt x="4689712" y="2133803"/>
                </a:lnTo>
                <a:lnTo>
                  <a:pt x="4654526" y="2107062"/>
                </a:lnTo>
                <a:lnTo>
                  <a:pt x="4617933" y="2080320"/>
                </a:lnTo>
                <a:lnTo>
                  <a:pt x="4584154" y="2053579"/>
                </a:lnTo>
                <a:lnTo>
                  <a:pt x="4551782" y="2025430"/>
                </a:lnTo>
                <a:lnTo>
                  <a:pt x="4523634" y="1993059"/>
                </a:lnTo>
                <a:lnTo>
                  <a:pt x="4498300" y="1962095"/>
                </a:lnTo>
                <a:lnTo>
                  <a:pt x="4478595" y="1926909"/>
                </a:lnTo>
                <a:lnTo>
                  <a:pt x="4461706" y="1888908"/>
                </a:lnTo>
                <a:lnTo>
                  <a:pt x="4447632" y="1848092"/>
                </a:lnTo>
                <a:lnTo>
                  <a:pt x="4434964" y="1805868"/>
                </a:lnTo>
                <a:lnTo>
                  <a:pt x="4423705" y="1763645"/>
                </a:lnTo>
                <a:lnTo>
                  <a:pt x="4412445" y="1720014"/>
                </a:lnTo>
                <a:lnTo>
                  <a:pt x="4399778" y="1679198"/>
                </a:lnTo>
                <a:lnTo>
                  <a:pt x="4385704" y="1638382"/>
                </a:lnTo>
                <a:lnTo>
                  <a:pt x="4368815" y="1600381"/>
                </a:lnTo>
                <a:lnTo>
                  <a:pt x="4347703" y="1566603"/>
                </a:lnTo>
                <a:lnTo>
                  <a:pt x="4322369" y="1535639"/>
                </a:lnTo>
                <a:lnTo>
                  <a:pt x="4291405" y="1510305"/>
                </a:lnTo>
                <a:lnTo>
                  <a:pt x="4257626" y="1489193"/>
                </a:lnTo>
                <a:lnTo>
                  <a:pt x="4219625" y="1472304"/>
                </a:lnTo>
                <a:lnTo>
                  <a:pt x="4178809" y="1458229"/>
                </a:lnTo>
                <a:lnTo>
                  <a:pt x="4137993" y="1445562"/>
                </a:lnTo>
                <a:lnTo>
                  <a:pt x="4094363" y="1434303"/>
                </a:lnTo>
                <a:lnTo>
                  <a:pt x="4052139" y="1423043"/>
                </a:lnTo>
                <a:lnTo>
                  <a:pt x="4009916" y="1410376"/>
                </a:lnTo>
                <a:lnTo>
                  <a:pt x="3969100" y="1396302"/>
                </a:lnTo>
                <a:lnTo>
                  <a:pt x="3931099" y="1379412"/>
                </a:lnTo>
                <a:lnTo>
                  <a:pt x="3895913" y="1359708"/>
                </a:lnTo>
                <a:lnTo>
                  <a:pt x="3864949" y="1334374"/>
                </a:lnTo>
                <a:lnTo>
                  <a:pt x="3832578" y="1306225"/>
                </a:lnTo>
                <a:lnTo>
                  <a:pt x="3804429" y="1273854"/>
                </a:lnTo>
                <a:lnTo>
                  <a:pt x="3777687" y="1240075"/>
                </a:lnTo>
                <a:lnTo>
                  <a:pt x="3750946" y="1204889"/>
                </a:lnTo>
                <a:lnTo>
                  <a:pt x="3724204" y="1169703"/>
                </a:lnTo>
                <a:lnTo>
                  <a:pt x="3697463" y="1135924"/>
                </a:lnTo>
                <a:lnTo>
                  <a:pt x="3667907" y="1103553"/>
                </a:lnTo>
                <a:lnTo>
                  <a:pt x="3638350" y="1075404"/>
                </a:lnTo>
                <a:lnTo>
                  <a:pt x="3604572" y="1051478"/>
                </a:lnTo>
                <a:lnTo>
                  <a:pt x="3569385" y="1033181"/>
                </a:lnTo>
                <a:lnTo>
                  <a:pt x="3527162" y="1020514"/>
                </a:lnTo>
                <a:lnTo>
                  <a:pt x="3483531" y="1014884"/>
                </a:lnTo>
                <a:lnTo>
                  <a:pt x="3438493" y="1013477"/>
                </a:lnTo>
                <a:lnTo>
                  <a:pt x="3390640" y="1017699"/>
                </a:lnTo>
                <a:lnTo>
                  <a:pt x="3342787" y="1023329"/>
                </a:lnTo>
                <a:lnTo>
                  <a:pt x="3294933" y="1030366"/>
                </a:lnTo>
                <a:lnTo>
                  <a:pt x="3247080" y="1035996"/>
                </a:lnTo>
                <a:lnTo>
                  <a:pt x="3199227" y="1038811"/>
                </a:lnTo>
                <a:lnTo>
                  <a:pt x="3152781" y="1038811"/>
                </a:lnTo>
                <a:lnTo>
                  <a:pt x="3109151" y="1033181"/>
                </a:lnTo>
                <a:lnTo>
                  <a:pt x="3064112" y="1021921"/>
                </a:lnTo>
                <a:lnTo>
                  <a:pt x="3023296" y="1005032"/>
                </a:lnTo>
                <a:lnTo>
                  <a:pt x="2981073" y="982513"/>
                </a:lnTo>
                <a:lnTo>
                  <a:pt x="2938850" y="959994"/>
                </a:lnTo>
                <a:lnTo>
                  <a:pt x="2896626" y="934660"/>
                </a:lnTo>
                <a:lnTo>
                  <a:pt x="2855810" y="910733"/>
                </a:lnTo>
                <a:lnTo>
                  <a:pt x="2812180" y="889621"/>
                </a:lnTo>
                <a:lnTo>
                  <a:pt x="2769956" y="872732"/>
                </a:lnTo>
                <a:lnTo>
                  <a:pt x="2726325" y="861472"/>
                </a:lnTo>
                <a:lnTo>
                  <a:pt x="2681287" y="857250"/>
                </a:lnTo>
                <a:close/>
              </a:path>
            </a:pathLst>
          </a:custGeom>
          <a:solidFill>
            <a:schemeClr val="tx2"/>
          </a:solidFill>
          <a:ln w="10160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E1F691-4DE9-4310-A05E-A94F4630F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362574" y="0"/>
            <a:ext cx="76202" cy="6858000"/>
          </a:xfrm>
          <a:prstGeom prst="rect">
            <a:avLst/>
          </a:pr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7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58372-D85B-43F0-80B5-299E72DE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6889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 dirty="0">
                <a:solidFill>
                  <a:srgbClr val="414042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Pay to pollute</a:t>
            </a:r>
            <a:r>
              <a:rPr lang="en-GB" sz="4400" b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br>
              <a:rPr lang="en-GB" sz="4000" b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523C95-BFFF-4546-BC58-F0BB10388378}"/>
              </a:ext>
            </a:extLst>
          </p:cNvPr>
          <p:cNvSpPr/>
          <p:nvPr/>
        </p:nvSpPr>
        <p:spPr>
          <a:xfrm>
            <a:off x="1070811" y="3428999"/>
            <a:ext cx="1063591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symbol shows that the producer has made a contribution (financial?) to the recovery and recycling of packaging.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Green Dot does </a:t>
            </a:r>
            <a:r>
              <a:rPr lang="en-GB" sz="2800" b="1" u="sng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2800" b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mean that the packaging is recycled or </a:t>
            </a:r>
            <a:r>
              <a:rPr lang="en-GB" sz="2800" b="1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recyclable.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/>
              <a:t> 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Trademark of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PRO Europe – Packaging Recovery Organisation Europe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Green Dot">
            <a:extLst>
              <a:ext uri="{FF2B5EF4-FFF2-40B4-BE49-F238E27FC236}">
                <a16:creationId xmlns:a16="http://schemas.microsoft.com/office/drawing/2014/main" id="{9DE1E417-B2D9-4C72-965E-662284E0E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772" y="1139899"/>
            <a:ext cx="2484133" cy="212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445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78CAB-1787-486B-8D79-561917934E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51678" y="382385"/>
            <a:ext cx="10178322" cy="79671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b="1" dirty="0"/>
              <a:t>MOBIUS LOOP</a:t>
            </a:r>
            <a:br>
              <a:rPr lang="en-US" b="1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E73ECC-F6BD-4E5D-A6F3-2E56688CC653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1251678" y="1395663"/>
            <a:ext cx="6015897" cy="448392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Three green arrows going in a triangle simply means that it's capable of being recycled.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The symbol may come with a percentage in the middle, signifying how much of it has been made from recycled materials</a:t>
            </a:r>
            <a:r>
              <a:rPr lang="en-US" b="1" dirty="0"/>
              <a:t>.</a:t>
            </a:r>
            <a:endParaRPr lang="en-US" b="1" i="0" dirty="0">
              <a:effectLst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CF2EA12-88C7-4E26-AA69-7CEC8BC4D99A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" r="1" b="1"/>
          <a:stretch/>
        </p:blipFill>
        <p:spPr bwMode="auto">
          <a:xfrm>
            <a:off x="8062898" y="382385"/>
            <a:ext cx="3050315" cy="3046615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Mobius loop with percentage symbol">
            <a:extLst>
              <a:ext uri="{FF2B5EF4-FFF2-40B4-BE49-F238E27FC236}">
                <a16:creationId xmlns:a16="http://schemas.microsoft.com/office/drawing/2014/main" id="{71ECE827-AA74-4578-B7BE-E6321D2C8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1" y="3778918"/>
            <a:ext cx="3571875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239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97103-E08F-412B-8DCA-803CE45CC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2929" y="1073889"/>
            <a:ext cx="8187071" cy="1561028"/>
          </a:xfrm>
        </p:spPr>
        <p:txBody>
          <a:bodyPr>
            <a:normAutofit/>
          </a:bodyPr>
          <a:lstStyle/>
          <a:p>
            <a:r>
              <a:rPr lang="en-GB" sz="6600" dirty="0"/>
              <a:t>General Signage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C9768-AF15-4DA6-91CA-867491FA8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10853" y="4439654"/>
            <a:ext cx="9228221" cy="1431758"/>
          </a:xfrm>
        </p:spPr>
        <p:txBody>
          <a:bodyPr>
            <a:noAutofit/>
          </a:bodyPr>
          <a:lstStyle/>
          <a:p>
            <a:pPr algn="ctr"/>
            <a:r>
              <a:rPr lang="en-GB" sz="3200" dirty="0"/>
              <a:t>Symbols  for separating materials</a:t>
            </a:r>
          </a:p>
        </p:txBody>
      </p:sp>
    </p:spTree>
    <p:extLst>
      <p:ext uri="{BB962C8B-B14F-4D97-AF65-F5344CB8AC3E}">
        <p14:creationId xmlns:p14="http://schemas.microsoft.com/office/powerpoint/2010/main" val="308997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D99B0-F0BC-4AF5-AC68-18DEB86C2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92962"/>
          </a:xfrm>
        </p:spPr>
        <p:txBody>
          <a:bodyPr/>
          <a:lstStyle/>
          <a:p>
            <a:pPr algn="ctr"/>
            <a:r>
              <a:rPr lang="en-GB" dirty="0" err="1"/>
              <a:t>Biodgradable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584D1-E96B-4373-B6F4-0B24F9C66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56611"/>
            <a:ext cx="10178322" cy="4122981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 </a:t>
            </a: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American Society for Testing and Materials (ASTM)</a:t>
            </a: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defines biodegradables as:</a:t>
            </a:r>
          </a:p>
          <a:p>
            <a:pPr marL="0" indent="0">
              <a:buNone/>
            </a:pP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Anything that undergoes degradation resulting from the action of naturally occurring microorganisms such as bacteria, fungi, and algae  within a reasonably short period of time after customary disposal”, as indicated by reliable scientific evidence.</a:t>
            </a:r>
          </a:p>
        </p:txBody>
      </p:sp>
    </p:spTree>
    <p:extLst>
      <p:ext uri="{BB962C8B-B14F-4D97-AF65-F5344CB8AC3E}">
        <p14:creationId xmlns:p14="http://schemas.microsoft.com/office/powerpoint/2010/main" val="1462285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7BED969-23F8-4F85-A1E5-751E399F1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Glass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8C85E-9237-4503-9E15-EE25BA5B09DF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186989" y="2153652"/>
            <a:ext cx="7122695" cy="3751847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symbol reminds people  to recycle the glass container.</a:t>
            </a:r>
          </a:p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Dispose of glass bottles and jars using your glass household recycling collection or a bottle bank, remembering to separate colours.</a:t>
            </a:r>
          </a:p>
        </p:txBody>
      </p:sp>
      <p:pic>
        <p:nvPicPr>
          <p:cNvPr id="1026" name="Picture 2" descr="Glass label">
            <a:extLst>
              <a:ext uri="{FF2B5EF4-FFF2-40B4-BE49-F238E27FC236}">
                <a16:creationId xmlns:a16="http://schemas.microsoft.com/office/drawing/2014/main" id="{DBEBDB58-259A-412E-9DF6-5519A2D5A939}"/>
              </a:ext>
            </a:extLst>
          </p:cNvPr>
          <p:cNvPicPr>
            <a:picLocks noGrp="1" noChangeAspect="1" noChangeArrowheads="1"/>
          </p:cNvPicPr>
          <p:nvPr>
            <p:ph type="pic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8" b="3378"/>
          <a:stretch>
            <a:fillRect/>
          </a:stretch>
        </p:blipFill>
        <p:spPr bwMode="auto">
          <a:xfrm>
            <a:off x="1479884" y="2774542"/>
            <a:ext cx="2249905" cy="209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678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6BACC-4F4F-4475-888C-D27B9D738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333333"/>
                </a:solidFill>
                <a:latin typeface="Impact" panose="020B0806030902050204" pitchFamily="34" charset="0"/>
              </a:rPr>
              <a:t>Recyclable aluminium</a:t>
            </a:r>
            <a:br>
              <a:rPr lang="en-GB" dirty="0">
                <a:solidFill>
                  <a:srgbClr val="333333"/>
                </a:solidFill>
                <a:latin typeface="futura-pt"/>
              </a:rPr>
            </a:br>
            <a:endParaRPr lang="en-GB" dirty="0"/>
          </a:p>
        </p:txBody>
      </p:sp>
      <p:pic>
        <p:nvPicPr>
          <p:cNvPr id="2050" name="Picture 2" descr="Aluminium label">
            <a:extLst>
              <a:ext uri="{FF2B5EF4-FFF2-40B4-BE49-F238E27FC236}">
                <a16:creationId xmlns:a16="http://schemas.microsoft.com/office/drawing/2014/main" id="{30A37653-27CA-437C-B2B9-F21867C3D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011" y="2485234"/>
            <a:ext cx="1620502" cy="162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59755D6-8EDE-4664-9298-13FDD26E46B5}"/>
              </a:ext>
            </a:extLst>
          </p:cNvPr>
          <p:cNvSpPr/>
          <p:nvPr/>
        </p:nvSpPr>
        <p:spPr>
          <a:xfrm>
            <a:off x="4078704" y="2394284"/>
            <a:ext cx="68616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symbol indicates that the item is made from recyclable aluminium</a:t>
            </a:r>
            <a:r>
              <a:rPr lang="en-GB" dirty="0">
                <a:solidFill>
                  <a:srgbClr val="333333"/>
                </a:solidFill>
                <a:latin typeface="open-sans"/>
              </a:rPr>
              <a:t>.</a:t>
            </a:r>
            <a:endParaRPr lang="en-GB" b="0" i="0" dirty="0">
              <a:solidFill>
                <a:srgbClr val="333333"/>
              </a:solidFill>
              <a:effectLst/>
              <a:latin typeface="open-san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A25513-3C48-4805-8530-D5D402918036}"/>
              </a:ext>
            </a:extLst>
          </p:cNvPr>
          <p:cNvSpPr/>
          <p:nvPr/>
        </p:nvSpPr>
        <p:spPr>
          <a:xfrm>
            <a:off x="1528011" y="4105736"/>
            <a:ext cx="570296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cap="all" dirty="0">
                <a:solidFill>
                  <a:srgbClr val="FFFFFF"/>
                </a:solidFill>
                <a:latin typeface="futura-pt"/>
              </a:rPr>
              <a:t>FOIL IS WIDELY RECYCLED</a:t>
            </a: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Clean household foil and aluminium trays are widely recycled in household collection schemes and at recycling points</a:t>
            </a:r>
            <a:r>
              <a:rPr lang="en-GB" dirty="0">
                <a:latin typeface="open-sans"/>
              </a:rPr>
              <a:t>.</a:t>
            </a:r>
            <a:endParaRPr lang="en-GB" b="0" i="0" dirty="0">
              <a:effectLst/>
              <a:latin typeface="open-sans"/>
            </a:endParaRPr>
          </a:p>
        </p:txBody>
      </p:sp>
    </p:spTree>
    <p:extLst>
      <p:ext uri="{BB962C8B-B14F-4D97-AF65-F5344CB8AC3E}">
        <p14:creationId xmlns:p14="http://schemas.microsoft.com/office/powerpoint/2010/main" val="2478975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EDAA0-39C7-4DDE-A8A0-E7547D118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2333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333333"/>
                </a:solidFill>
                <a:latin typeface="Impact" panose="020B0806030902050204" pitchFamily="34" charset="0"/>
              </a:rPr>
              <a:t>Recyclable steel</a:t>
            </a:r>
            <a:br>
              <a:rPr lang="en-GB" dirty="0">
                <a:solidFill>
                  <a:srgbClr val="333333"/>
                </a:solidFill>
                <a:latin typeface="futura-pt"/>
              </a:rPr>
            </a:b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CF3235-CF86-4CD8-8D48-955A03B29434}"/>
              </a:ext>
            </a:extLst>
          </p:cNvPr>
          <p:cNvSpPr/>
          <p:nvPr/>
        </p:nvSpPr>
        <p:spPr>
          <a:xfrm>
            <a:off x="4439652" y="1636295"/>
            <a:ext cx="61240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symbol means that the product is made of steel.</a:t>
            </a:r>
          </a:p>
          <a:p>
            <a:endParaRPr lang="en-GB" sz="2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local authorities collect steel cans for recycling. </a:t>
            </a:r>
          </a:p>
          <a:p>
            <a:endParaRPr lang="en-GB" sz="2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steel or metal items can be taken to your household recycling centre</a:t>
            </a:r>
            <a:r>
              <a:rPr lang="en-GB" dirty="0">
                <a:solidFill>
                  <a:srgbClr val="333333"/>
                </a:solidFill>
                <a:latin typeface="open-sans"/>
              </a:rPr>
              <a:t>.</a:t>
            </a:r>
            <a:endParaRPr lang="en-GB" b="0" i="0" dirty="0">
              <a:solidFill>
                <a:srgbClr val="333333"/>
              </a:solidFill>
              <a:effectLst/>
              <a:latin typeface="open-sans"/>
            </a:endParaRPr>
          </a:p>
        </p:txBody>
      </p:sp>
      <p:pic>
        <p:nvPicPr>
          <p:cNvPr id="3074" name="Picture 2" descr="Steel label">
            <a:extLst>
              <a:ext uri="{FF2B5EF4-FFF2-40B4-BE49-F238E27FC236}">
                <a16:creationId xmlns:a16="http://schemas.microsoft.com/office/drawing/2014/main" id="{C211E53E-34A3-4D89-980F-3666DC9E2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603" y="1387644"/>
            <a:ext cx="2137609" cy="2137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17639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1297</Words>
  <Application>Microsoft Office PowerPoint</Application>
  <PresentationFormat>Widescreen</PresentationFormat>
  <Paragraphs>122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</vt:lpstr>
      <vt:lpstr>Calibri</vt:lpstr>
      <vt:lpstr>futura-pt</vt:lpstr>
      <vt:lpstr>Gill Sans MT</vt:lpstr>
      <vt:lpstr>Impact</vt:lpstr>
      <vt:lpstr>open-sans</vt:lpstr>
      <vt:lpstr>poppins</vt:lpstr>
      <vt:lpstr>Raleway</vt:lpstr>
      <vt:lpstr>Wingdings</vt:lpstr>
      <vt:lpstr>Badge</vt:lpstr>
      <vt:lpstr>Recycling &amp; Composting symbols</vt:lpstr>
      <vt:lpstr>On pack symbols</vt:lpstr>
      <vt:lpstr>Pay to pollute? </vt:lpstr>
      <vt:lpstr>MOBIUS LOOP </vt:lpstr>
      <vt:lpstr>General Signage</vt:lpstr>
      <vt:lpstr>Biodgradable</vt:lpstr>
      <vt:lpstr>Glass</vt:lpstr>
      <vt:lpstr>Recyclable aluminium </vt:lpstr>
      <vt:lpstr>Recyclable steel </vt:lpstr>
      <vt:lpstr>Waste electricals     </vt:lpstr>
      <vt:lpstr>New Plastic Materials</vt:lpstr>
      <vt:lpstr>Plastics</vt:lpstr>
      <vt:lpstr>Plastic Packaging </vt:lpstr>
      <vt:lpstr>Plastics (cont)</vt:lpstr>
      <vt:lpstr>Recycling symbols</vt:lpstr>
      <vt:lpstr>General Recycling symbols</vt:lpstr>
      <vt:lpstr>RECYCLING SYMBOLS </vt:lpstr>
      <vt:lpstr>RECYCLING SYMBOLS 2</vt:lpstr>
      <vt:lpstr>Widely Recycled - Flatten, Cap On </vt:lpstr>
      <vt:lpstr>Bottle - Widely Recycled, Sleeve - Not Yet Recycled </vt:lpstr>
      <vt:lpstr>Widely Recycled at Recycling Centres   </vt:lpstr>
      <vt:lpstr>Recycle with Bags at Larger Stores</vt:lpstr>
      <vt:lpstr>Corrigated cardboard</vt:lpstr>
      <vt:lpstr>RESY corrugated cardboard</vt:lpstr>
      <vt:lpstr>PowerPoint Presentation</vt:lpstr>
      <vt:lpstr>Part 1                 The end</vt:lpstr>
      <vt:lpstr>Part 1 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Recycling &amp; Composting symbols</dc:title>
  <dc:creator>Rodney Weston</dc:creator>
  <cp:lastModifiedBy>Rodney Weston</cp:lastModifiedBy>
  <cp:revision>1</cp:revision>
  <dcterms:created xsi:type="dcterms:W3CDTF">2020-05-18T09:38:46Z</dcterms:created>
  <dcterms:modified xsi:type="dcterms:W3CDTF">2020-05-18T18:00:22Z</dcterms:modified>
</cp:coreProperties>
</file>