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7" r:id="rId2"/>
    <p:sldId id="256" r:id="rId3"/>
    <p:sldId id="274" r:id="rId4"/>
    <p:sldId id="269" r:id="rId5"/>
    <p:sldId id="273" r:id="rId6"/>
    <p:sldId id="270" r:id="rId7"/>
    <p:sldId id="262" r:id="rId8"/>
    <p:sldId id="272" r:id="rId9"/>
    <p:sldId id="260" r:id="rId10"/>
    <p:sldId id="277" r:id="rId11"/>
    <p:sldId id="259" r:id="rId12"/>
    <p:sldId id="276" r:id="rId13"/>
    <p:sldId id="265" r:id="rId14"/>
    <p:sldId id="267" r:id="rId15"/>
    <p:sldId id="268" r:id="rId16"/>
    <p:sldId id="278" r:id="rId17"/>
    <p:sldId id="279" r:id="rId18"/>
    <p:sldId id="280" r:id="rId19"/>
    <p:sldId id="264"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EF1A4E3-62E5-4FA8-B7E8-F354DF63176B}" type="datetimeFigureOut">
              <a:rPr lang="en-GB" smtClean="0"/>
              <a:t>12/09/2019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2B9917E-48EE-4E14-96DB-98BE1A3FEEB4}"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37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1A4E3-62E5-4FA8-B7E8-F354DF63176B}"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8496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1A4E3-62E5-4FA8-B7E8-F354DF63176B}"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6586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1A4E3-62E5-4FA8-B7E8-F354DF63176B}"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25328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1A4E3-62E5-4FA8-B7E8-F354DF63176B}"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917E-48EE-4E14-96DB-98BE1A3FEEB4}"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F1A4E3-62E5-4FA8-B7E8-F354DF63176B}"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8120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1A4E3-62E5-4FA8-B7E8-F354DF63176B}"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3688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F1A4E3-62E5-4FA8-B7E8-F354DF63176B}"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134631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1A4E3-62E5-4FA8-B7E8-F354DF63176B}"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84382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1A4E3-62E5-4FA8-B7E8-F354DF63176B}"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1340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1A4E3-62E5-4FA8-B7E8-F354DF63176B}"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9917E-48EE-4E14-96DB-98BE1A3FEEB4}" type="slidenum">
              <a:rPr lang="en-GB" smtClean="0"/>
              <a:t>‹#›</a:t>
            </a:fld>
            <a:endParaRPr lang="en-GB"/>
          </a:p>
        </p:txBody>
      </p:sp>
    </p:spTree>
    <p:extLst>
      <p:ext uri="{BB962C8B-B14F-4D97-AF65-F5344CB8AC3E}">
        <p14:creationId xmlns:p14="http://schemas.microsoft.com/office/powerpoint/2010/main" val="308455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EF1A4E3-62E5-4FA8-B7E8-F354DF63176B}" type="datetimeFigureOut">
              <a:rPr lang="en-GB" smtClean="0"/>
              <a:t>12/09/2019</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2B9917E-48EE-4E14-96DB-98BE1A3FEEB4}" type="slidenum">
              <a:rPr lang="en-GB" smtClean="0"/>
              <a:t>‹#›</a:t>
            </a:fld>
            <a:endParaRPr lang="en-GB"/>
          </a:p>
        </p:txBody>
      </p:sp>
    </p:spTree>
    <p:extLst>
      <p:ext uri="{BB962C8B-B14F-4D97-AF65-F5344CB8AC3E}">
        <p14:creationId xmlns:p14="http://schemas.microsoft.com/office/powerpoint/2010/main" val="30669795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i.lovefoodhatewaste.com/node/4172"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allrecipes.com/Search/Recipes.aspx?WithTerm=pumpk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ountryliving.com/food-drinks/g619/our-best-pumpkin-recipes-1008/" TargetMode="External"/><Relationship Id="rId2" Type="http://schemas.openxmlformats.org/officeDocument/2006/relationships/hyperlink" Target="https://www.bbcgoodfood.com/recipes/collection/pumpkin"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allrecipes.co.uk/recipes/tag-261/pumpkin-recipes.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carryoncomposting.com/44114974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1DF5-D87E-4A42-8323-746B90872FFB}"/>
              </a:ext>
            </a:extLst>
          </p:cNvPr>
          <p:cNvSpPr>
            <a:spLocks noGrp="1"/>
          </p:cNvSpPr>
          <p:nvPr>
            <p:ph type="ctrTitle"/>
          </p:nvPr>
        </p:nvSpPr>
        <p:spPr>
          <a:xfrm>
            <a:off x="294968" y="5091762"/>
            <a:ext cx="7139238" cy="1264588"/>
          </a:xfrm>
        </p:spPr>
        <p:txBody>
          <a:bodyPr anchor="ctr">
            <a:normAutofit fontScale="90000"/>
          </a:bodyPr>
          <a:lstStyle/>
          <a:p>
            <a:pPr algn="r"/>
            <a:r>
              <a:rPr lang="en-GB" sz="3100" b="1" dirty="0"/>
              <a:t>Leicester &amp; Leicestershire</a:t>
            </a:r>
            <a:br>
              <a:rPr lang="en-GB" b="1" dirty="0"/>
            </a:br>
            <a:r>
              <a:rPr lang="en-GB" b="1" dirty="0"/>
              <a:t>Pumpkin Rescue</a:t>
            </a:r>
          </a:p>
        </p:txBody>
      </p:sp>
      <p:sp>
        <p:nvSpPr>
          <p:cNvPr id="3" name="Subtitle 2">
            <a:extLst>
              <a:ext uri="{FF2B5EF4-FFF2-40B4-BE49-F238E27FC236}">
                <a16:creationId xmlns:a16="http://schemas.microsoft.com/office/drawing/2014/main" id="{B711D42A-1C6F-41EF-951C-FBBC865BBEF7}"/>
              </a:ext>
            </a:extLst>
          </p:cNvPr>
          <p:cNvSpPr>
            <a:spLocks noGrp="1"/>
          </p:cNvSpPr>
          <p:nvPr>
            <p:ph type="subTitle" idx="1"/>
          </p:nvPr>
        </p:nvSpPr>
        <p:spPr>
          <a:xfrm>
            <a:off x="7896225" y="5091763"/>
            <a:ext cx="4000807" cy="1264587"/>
          </a:xfrm>
        </p:spPr>
        <p:txBody>
          <a:bodyPr anchor="ctr">
            <a:normAutofit/>
          </a:bodyPr>
          <a:lstStyle/>
          <a:p>
            <a:r>
              <a:rPr lang="en-GB" sz="2000" dirty="0"/>
              <a:t>        </a:t>
            </a:r>
            <a:r>
              <a:rPr lang="en-GB" sz="3600" dirty="0"/>
              <a:t>2019</a:t>
            </a:r>
          </a:p>
          <a:p>
            <a:pPr algn="just"/>
            <a:r>
              <a:rPr lang="en-GB" sz="1800" dirty="0"/>
              <a:t>    www.Carry on Composting. com</a:t>
            </a:r>
          </a:p>
        </p:txBody>
      </p:sp>
      <p:pic>
        <p:nvPicPr>
          <p:cNvPr id="5" name="Picture 4" descr="A picture containing squash, fruit, table, oranges&#10;&#10;Description automatically generated">
            <a:extLst>
              <a:ext uri="{FF2B5EF4-FFF2-40B4-BE49-F238E27FC236}">
                <a16:creationId xmlns:a16="http://schemas.microsoft.com/office/drawing/2014/main" id="{825712CB-EC8A-4824-A688-E1492EB243DA}"/>
              </a:ext>
            </a:extLst>
          </p:cNvPr>
          <p:cNvPicPr>
            <a:picLocks noChangeAspect="1"/>
          </p:cNvPicPr>
          <p:nvPr/>
        </p:nvPicPr>
        <p:blipFill rotWithShape="1">
          <a:blip r:embed="rId2">
            <a:extLst>
              <a:ext uri="{28A0092B-C50C-407E-A947-70E740481C1C}">
                <a14:useLocalDpi xmlns:a14="http://schemas.microsoft.com/office/drawing/2010/main" val="0"/>
              </a:ext>
            </a:extLst>
          </a:blip>
          <a:srcRect t="1316"/>
          <a:stretch/>
        </p:blipFill>
        <p:spPr>
          <a:xfrm>
            <a:off x="-3983" y="10"/>
            <a:ext cx="12192000" cy="4571990"/>
          </a:xfrm>
          <a:prstGeom prst="rect">
            <a:avLst/>
          </a:prstGeom>
        </p:spPr>
      </p:pic>
    </p:spTree>
    <p:extLst>
      <p:ext uri="{BB962C8B-B14F-4D97-AF65-F5344CB8AC3E}">
        <p14:creationId xmlns:p14="http://schemas.microsoft.com/office/powerpoint/2010/main" val="22520414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7C55964-6116-4B06-8D76-1A5D4DF37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828675"/>
            <a:ext cx="2324100" cy="2324100"/>
          </a:xfrm>
          <a:prstGeom prst="rect">
            <a:avLst/>
          </a:prstGeom>
        </p:spPr>
      </p:pic>
      <p:pic>
        <p:nvPicPr>
          <p:cNvPr id="3" name="Picture Placeholder 7" descr="A pile of fruit&#10;&#10;Description automatically generated">
            <a:extLst>
              <a:ext uri="{FF2B5EF4-FFF2-40B4-BE49-F238E27FC236}">
                <a16:creationId xmlns:a16="http://schemas.microsoft.com/office/drawing/2014/main" id="{7C6F1BBA-207B-4F7E-80EE-69B4348FD0A2}"/>
              </a:ext>
            </a:extLst>
          </p:cNvPr>
          <p:cNvPicPr>
            <a:picLocks noChangeAspect="1"/>
          </p:cNvPicPr>
          <p:nvPr/>
        </p:nvPicPr>
        <p:blipFill>
          <a:blip r:embed="rId3">
            <a:extLst>
              <a:ext uri="{28A0092B-C50C-407E-A947-70E740481C1C}">
                <a14:useLocalDpi xmlns:a14="http://schemas.microsoft.com/office/drawing/2010/main" val="0"/>
              </a:ext>
            </a:extLst>
          </a:blip>
          <a:srcRect l="1398" r="1398"/>
          <a:stretch>
            <a:fillRect/>
          </a:stretch>
        </p:blipFill>
        <p:spPr>
          <a:xfrm>
            <a:off x="6337582" y="2350333"/>
            <a:ext cx="4680938" cy="3684320"/>
          </a:xfrm>
          <a:prstGeom prst="rect">
            <a:avLst/>
          </a:prstGeom>
        </p:spPr>
      </p:pic>
      <p:sp>
        <p:nvSpPr>
          <p:cNvPr id="7" name="Title 6">
            <a:extLst>
              <a:ext uri="{FF2B5EF4-FFF2-40B4-BE49-F238E27FC236}">
                <a16:creationId xmlns:a16="http://schemas.microsoft.com/office/drawing/2014/main" id="{DAF24694-CC07-416C-8B9E-8D4E4CAED941}"/>
              </a:ext>
            </a:extLst>
          </p:cNvPr>
          <p:cNvSpPr>
            <a:spLocks noGrp="1"/>
          </p:cNvSpPr>
          <p:nvPr>
            <p:ph type="title"/>
          </p:nvPr>
        </p:nvSpPr>
        <p:spPr>
          <a:xfrm>
            <a:off x="3088640" y="609600"/>
            <a:ext cx="7929880" cy="1356360"/>
          </a:xfrm>
        </p:spPr>
        <p:txBody>
          <a:bodyPr/>
          <a:lstStyle/>
          <a:p>
            <a:r>
              <a:rPr lang="en-GB" dirty="0"/>
              <a:t>Cook  Pumpkin Carvings</a:t>
            </a:r>
          </a:p>
        </p:txBody>
      </p:sp>
      <p:sp>
        <p:nvSpPr>
          <p:cNvPr id="8" name="Content Placeholder 7">
            <a:extLst>
              <a:ext uri="{FF2B5EF4-FFF2-40B4-BE49-F238E27FC236}">
                <a16:creationId xmlns:a16="http://schemas.microsoft.com/office/drawing/2014/main" id="{D1907BF3-0DDC-4557-9F88-CE83947050F1}"/>
              </a:ext>
            </a:extLst>
          </p:cNvPr>
          <p:cNvSpPr>
            <a:spLocks noGrp="1"/>
          </p:cNvSpPr>
          <p:nvPr>
            <p:ph idx="1"/>
          </p:nvPr>
        </p:nvSpPr>
        <p:spPr>
          <a:xfrm>
            <a:off x="2800350" y="2057400"/>
            <a:ext cx="8972268" cy="2240280"/>
          </a:xfrm>
        </p:spPr>
        <p:txBody>
          <a:bodyPr/>
          <a:lstStyle/>
          <a:p>
            <a:r>
              <a:rPr lang="en-GB" sz="2400" b="1" dirty="0">
                <a:solidFill>
                  <a:srgbClr val="000000"/>
                </a:solidFill>
                <a:latin typeface="Arial" panose="020B0604020202020204" pitchFamily="34" charset="0"/>
              </a:rPr>
              <a:t>It is calculated that in the UK only 33% cook the fresh of the pumpkins they carve out. </a:t>
            </a:r>
          </a:p>
          <a:p>
            <a:r>
              <a:rPr lang="en-GB" sz="2400" b="1" dirty="0">
                <a:solidFill>
                  <a:srgbClr val="000000"/>
                </a:solidFill>
                <a:latin typeface="Arial" panose="020B0604020202020204" pitchFamily="34" charset="0"/>
              </a:rPr>
              <a:t>On this basis, farmers are growing acres of food just for it to be thrown away</a:t>
            </a:r>
            <a:endParaRPr lang="en-GB" sz="2400" dirty="0"/>
          </a:p>
          <a:p>
            <a:endParaRPr lang="en-GB" dirty="0"/>
          </a:p>
        </p:txBody>
      </p:sp>
    </p:spTree>
    <p:extLst>
      <p:ext uri="{BB962C8B-B14F-4D97-AF65-F5344CB8AC3E}">
        <p14:creationId xmlns:p14="http://schemas.microsoft.com/office/powerpoint/2010/main" val="248102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6076D-7453-4E98-972B-D847BFAD47D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dirty="0">
                <a:solidFill>
                  <a:schemeClr val="bg1"/>
                </a:solidFill>
                <a:latin typeface="+mj-lt"/>
                <a:ea typeface="+mj-ea"/>
                <a:cs typeface="+mj-cs"/>
              </a:rPr>
              <a:t>Recipes for squashes and pumpkins</a:t>
            </a:r>
          </a:p>
        </p:txBody>
      </p:sp>
      <p:pic>
        <p:nvPicPr>
          <p:cNvPr id="3" name="Content Placeholder 2" descr="A picture containing indoor, table, sitting&#10;&#10;Description automatically generated">
            <a:extLst>
              <a:ext uri="{FF2B5EF4-FFF2-40B4-BE49-F238E27FC236}">
                <a16:creationId xmlns:a16="http://schemas.microsoft.com/office/drawing/2014/main" id="{BDA4F1C0-D5EF-4CA5-8321-2F953F6894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6862" y="123825"/>
            <a:ext cx="3061762" cy="3061762"/>
          </a:xfrm>
          <a:prstGeom prst="rect">
            <a:avLst/>
          </a:prstGeom>
        </p:spPr>
      </p:pic>
      <p:sp>
        <p:nvSpPr>
          <p:cNvPr id="2" name="Rectangle 1">
            <a:extLst>
              <a:ext uri="{FF2B5EF4-FFF2-40B4-BE49-F238E27FC236}">
                <a16:creationId xmlns:a16="http://schemas.microsoft.com/office/drawing/2014/main" id="{E8F2EEF9-2EEA-428F-A2B2-124746BC48F6}"/>
              </a:ext>
            </a:extLst>
          </p:cNvPr>
          <p:cNvSpPr/>
          <p:nvPr/>
        </p:nvSpPr>
        <p:spPr>
          <a:xfrm>
            <a:off x="333376" y="676275"/>
            <a:ext cx="11525250" cy="6463308"/>
          </a:xfrm>
          <a:prstGeom prst="rect">
            <a:avLst/>
          </a:prstGeom>
        </p:spPr>
        <p:txBody>
          <a:bodyPr wrap="square">
            <a:spAutoFit/>
          </a:bodyPr>
          <a:lstStyle/>
          <a:p>
            <a:pPr algn="ctr"/>
            <a:r>
              <a:rPr lang="en-GB" sz="3200" b="1" dirty="0">
                <a:solidFill>
                  <a:schemeClr val="accent1"/>
                </a:solidFill>
                <a:latin typeface="Arial" panose="020B0604020202020204" pitchFamily="34" charset="0"/>
              </a:rPr>
              <a:t>Pumpkin Recipes 1</a:t>
            </a:r>
            <a:r>
              <a:rPr lang="en-GB" sz="3200" b="1" dirty="0">
                <a:solidFill>
                  <a:schemeClr val="tx2"/>
                </a:solidFill>
                <a:latin typeface="Arial" panose="020B0604020202020204" pitchFamily="34" charset="0"/>
              </a:rPr>
              <a:t> </a:t>
            </a:r>
            <a:endParaRPr lang="en-GB" sz="2800" dirty="0">
              <a:solidFill>
                <a:schemeClr val="tx2"/>
              </a:solidFill>
              <a:latin typeface="Arial" panose="020B0604020202020204" pitchFamily="34" charset="0"/>
            </a:endParaRPr>
          </a:p>
          <a:p>
            <a:pPr marL="457200" indent="-457200">
              <a:buFont typeface="Wingdings" panose="05000000000000000000" pitchFamily="2" charset="2"/>
              <a:buChar char="Ø"/>
            </a:pPr>
            <a:r>
              <a:rPr lang="en-GB" sz="2800" dirty="0">
                <a:solidFill>
                  <a:srgbClr val="000000"/>
                </a:solidFill>
                <a:latin typeface="Arial" panose="020B0604020202020204" pitchFamily="34" charset="0"/>
              </a:rPr>
              <a:t> </a:t>
            </a:r>
            <a:r>
              <a:rPr lang="en-GB" sz="2800" b="1" dirty="0">
                <a:solidFill>
                  <a:srgbClr val="000000"/>
                </a:solidFill>
                <a:latin typeface="Arial" panose="020B0604020202020204" pitchFamily="34" charset="0"/>
              </a:rPr>
              <a:t>Love Food Hate Waste </a:t>
            </a:r>
          </a:p>
          <a:p>
            <a:r>
              <a:rPr lang="en-GB" sz="2800" b="1" dirty="0">
                <a:solidFill>
                  <a:srgbClr val="000000"/>
                </a:solidFill>
                <a:latin typeface="Arial" panose="020B0604020202020204" pitchFamily="34" charset="0"/>
              </a:rPr>
              <a:t>(</a:t>
            </a:r>
            <a:r>
              <a:rPr lang="en-GB" sz="2800" b="1" u="sng" dirty="0">
                <a:solidFill>
                  <a:srgbClr val="000000"/>
                </a:solidFill>
                <a:latin typeface="Arial" panose="020B0604020202020204" pitchFamily="34" charset="0"/>
                <a:hlinkClick r:id="rId3"/>
              </a:rPr>
              <a:t>http://ni.lovefoodhatewaste.com/node/4172</a:t>
            </a:r>
            <a:r>
              <a:rPr lang="en-GB" sz="2800" b="1" dirty="0">
                <a:solidFill>
                  <a:srgbClr val="000000"/>
                </a:solidFill>
                <a:latin typeface="Arial" panose="020B0604020202020204" pitchFamily="34" charset="0"/>
              </a:rPr>
              <a:t>) </a:t>
            </a:r>
          </a:p>
          <a:p>
            <a:r>
              <a:rPr lang="en-GB" sz="2800" b="1" dirty="0">
                <a:solidFill>
                  <a:srgbClr val="000000"/>
                </a:solidFill>
                <a:latin typeface="Arial" panose="020B0604020202020204" pitchFamily="34" charset="0"/>
              </a:rPr>
              <a:t> publishes  a range of pumpkin recipes such as  </a:t>
            </a:r>
          </a:p>
          <a:p>
            <a:r>
              <a:rPr lang="en-GB" sz="2800" b="1" dirty="0">
                <a:solidFill>
                  <a:srgbClr val="000000"/>
                </a:solidFill>
                <a:latin typeface="Arial" panose="020B0604020202020204" pitchFamily="34" charset="0"/>
              </a:rPr>
              <a:t> Gnocchi in Pumpkin and Chilli Sauce, </a:t>
            </a:r>
          </a:p>
          <a:p>
            <a:r>
              <a:rPr lang="en-GB" sz="2800" b="1" dirty="0">
                <a:solidFill>
                  <a:srgbClr val="000000"/>
                </a:solidFill>
                <a:latin typeface="Arial" panose="020B0604020202020204" pitchFamily="34" charset="0"/>
              </a:rPr>
              <a:t>Pumpkin &amp; Butter Bean Broth, Pumpkin ravioli, </a:t>
            </a:r>
          </a:p>
          <a:p>
            <a:r>
              <a:rPr lang="en-GB" sz="2800" b="1" dirty="0">
                <a:solidFill>
                  <a:srgbClr val="000000"/>
                </a:solidFill>
                <a:latin typeface="Arial" panose="020B0604020202020204" pitchFamily="34" charset="0"/>
              </a:rPr>
              <a:t>Pumpkin Tart, Roasted Pumpkin, Roast Pumpkin Lasagne  and Coriander Soup.  </a:t>
            </a:r>
          </a:p>
          <a:p>
            <a:endParaRPr lang="en-GB" sz="2800" b="1" dirty="0">
              <a:solidFill>
                <a:srgbClr val="000000"/>
              </a:solidFill>
              <a:latin typeface="Arial" panose="020B0604020202020204" pitchFamily="34" charset="0"/>
            </a:endParaRPr>
          </a:p>
          <a:p>
            <a:r>
              <a:rPr lang="en-GB" sz="2800" b="1" dirty="0">
                <a:solidFill>
                  <a:srgbClr val="000000"/>
                </a:solidFill>
                <a:latin typeface="Arial" panose="020B0604020202020204" pitchFamily="34" charset="0"/>
              </a:rPr>
              <a:t> Pumpkin seeds, when toasted or baked, are rich in potassium and protein.</a:t>
            </a:r>
          </a:p>
          <a:p>
            <a:endParaRPr lang="en-GB" sz="2800" b="1" dirty="0">
              <a:solidFill>
                <a:srgbClr val="000000"/>
              </a:solidFill>
              <a:latin typeface="Arial" panose="020B0604020202020204" pitchFamily="34" charset="0"/>
            </a:endParaRPr>
          </a:p>
          <a:p>
            <a:pPr marL="457200" indent="-457200" algn="just">
              <a:buFont typeface="Wingdings" panose="05000000000000000000" pitchFamily="2" charset="2"/>
              <a:buChar char="Ø"/>
            </a:pPr>
            <a:r>
              <a:rPr lang="en-GB" sz="2800" b="1" dirty="0">
                <a:solidFill>
                  <a:srgbClr val="000000"/>
                </a:solidFill>
                <a:latin typeface="Arial" panose="020B0604020202020204" pitchFamily="34" charset="0"/>
              </a:rPr>
              <a:t>  Over 650 recipes using pumpkins  can be found at  </a:t>
            </a:r>
            <a:r>
              <a:rPr lang="en-GB" sz="2800" b="1" u="sng" dirty="0">
                <a:solidFill>
                  <a:srgbClr val="000000"/>
                </a:solidFill>
                <a:latin typeface="Arial" panose="020B0604020202020204" pitchFamily="34" charset="0"/>
                <a:hlinkClick r:id="rId4"/>
              </a:rPr>
              <a:t>allrecipes.com</a:t>
            </a:r>
            <a:r>
              <a:rPr lang="en-GB" sz="2800" b="1" dirty="0">
                <a:solidFill>
                  <a:srgbClr val="000000"/>
                </a:solidFill>
                <a:latin typeface="Arial" panose="020B0604020202020204" pitchFamily="34" charset="0"/>
              </a:rPr>
              <a:t> including  pumpkin burgers.</a:t>
            </a:r>
          </a:p>
          <a:p>
            <a:r>
              <a:rPr lang="en-GB" b="1" dirty="0">
                <a:solidFill>
                  <a:srgbClr val="000000"/>
                </a:solidFill>
                <a:latin typeface="Arial" panose="020B0604020202020204" pitchFamily="34" charset="0"/>
              </a:rPr>
              <a:t> </a:t>
            </a:r>
            <a:endParaRPr lang="en-GB" b="1" dirty="0"/>
          </a:p>
        </p:txBody>
      </p:sp>
    </p:spTree>
    <p:extLst>
      <p:ext uri="{BB962C8B-B14F-4D97-AF65-F5344CB8AC3E}">
        <p14:creationId xmlns:p14="http://schemas.microsoft.com/office/powerpoint/2010/main" val="197227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E5855-DA9F-45FF-AE64-4E693B63173B}"/>
              </a:ext>
            </a:extLst>
          </p:cNvPr>
          <p:cNvSpPr/>
          <p:nvPr/>
        </p:nvSpPr>
        <p:spPr>
          <a:xfrm>
            <a:off x="981075" y="533400"/>
            <a:ext cx="8934450" cy="707886"/>
          </a:xfrm>
          <a:prstGeom prst="rect">
            <a:avLst/>
          </a:prstGeom>
        </p:spPr>
        <p:txBody>
          <a:bodyPr wrap="square">
            <a:spAutoFit/>
          </a:bodyPr>
          <a:lstStyle/>
          <a:p>
            <a:r>
              <a:rPr lang="en-GB" sz="4000" b="1" dirty="0">
                <a:solidFill>
                  <a:schemeClr val="accent1"/>
                </a:solidFill>
                <a:latin typeface="Arial" panose="020B0604020202020204" pitchFamily="34" charset="0"/>
              </a:rPr>
              <a:t>More Pumpkin Recipes   2</a:t>
            </a:r>
            <a:endParaRPr lang="en-GB" sz="4000" dirty="0"/>
          </a:p>
        </p:txBody>
      </p:sp>
      <p:sp>
        <p:nvSpPr>
          <p:cNvPr id="5" name="Rectangle 4">
            <a:extLst>
              <a:ext uri="{FF2B5EF4-FFF2-40B4-BE49-F238E27FC236}">
                <a16:creationId xmlns:a16="http://schemas.microsoft.com/office/drawing/2014/main" id="{68D65BA4-A350-4E44-AAD7-DEB46506EC80}"/>
              </a:ext>
            </a:extLst>
          </p:cNvPr>
          <p:cNvSpPr/>
          <p:nvPr/>
        </p:nvSpPr>
        <p:spPr>
          <a:xfrm>
            <a:off x="590550" y="1390650"/>
            <a:ext cx="10172700" cy="6370975"/>
          </a:xfrm>
          <a:prstGeom prst="rect">
            <a:avLst/>
          </a:prstGeom>
        </p:spPr>
        <p:txBody>
          <a:bodyPr wrap="square">
            <a:spAutoFit/>
          </a:bodyPr>
          <a:lstStyle/>
          <a:p>
            <a:endParaRPr lang="en-GB" sz="2800" dirty="0">
              <a:latin typeface="Arial" panose="020B0604020202020204" pitchFamily="34" charset="0"/>
              <a:cs typeface="Arial" panose="020B0604020202020204" pitchFamily="34" charset="0"/>
              <a:hlinkClick r:id="rId2"/>
            </a:endParaRPr>
          </a:p>
          <a:p>
            <a:r>
              <a:rPr lang="en-GB" sz="2400" b="1" dirty="0">
                <a:solidFill>
                  <a:srgbClr val="666666"/>
                </a:solidFill>
                <a:cs typeface="Arial" panose="020B0604020202020204" pitchFamily="34" charset="0"/>
              </a:rPr>
              <a:t>Recipes </a:t>
            </a:r>
            <a:r>
              <a:rPr lang="en-GB" sz="2400" b="1" dirty="0">
                <a:solidFill>
                  <a:srgbClr val="767676"/>
                </a:solidFill>
                <a:cs typeface="Arial" panose="020B0604020202020204" pitchFamily="34" charset="0"/>
              </a:rPr>
              <a:t>From (34) savoury soups to sweet treats</a:t>
            </a:r>
          </a:p>
          <a:p>
            <a:r>
              <a:rPr lang="en-GB" sz="2400" b="1" dirty="0">
                <a:cs typeface="Arial" panose="020B0604020202020204" pitchFamily="34" charset="0"/>
                <a:hlinkClick r:id="rId2"/>
              </a:rPr>
              <a:t>https://www.bbcgoodfood.com/recipes/collection/pumpkin</a:t>
            </a:r>
            <a:endParaRPr lang="en-GB" sz="2400" b="1" dirty="0">
              <a:solidFill>
                <a:srgbClr val="333333"/>
              </a:solidFill>
              <a:cs typeface="Arial" panose="020B0604020202020204" pitchFamily="34" charset="0"/>
            </a:endParaRPr>
          </a:p>
          <a:p>
            <a:endParaRPr lang="en-GB" sz="2400" b="1" dirty="0">
              <a:cs typeface="Arial" panose="020B0604020202020204" pitchFamily="34" charset="0"/>
            </a:endParaRPr>
          </a:p>
          <a:p>
            <a:pPr marL="457200" indent="-457200">
              <a:buFont typeface="Wingdings" panose="05000000000000000000" pitchFamily="2" charset="2"/>
              <a:buChar char="Ø"/>
            </a:pPr>
            <a:r>
              <a:rPr lang="en-GB" sz="2400" b="1" dirty="0">
                <a:cs typeface="Arial" panose="020B0604020202020204" pitchFamily="34" charset="0"/>
              </a:rPr>
              <a:t>60 Pumpkin Recipes for Delicious Fall Dinners</a:t>
            </a:r>
          </a:p>
          <a:p>
            <a:r>
              <a:rPr lang="en-GB" sz="2400" b="1" dirty="0">
                <a:cs typeface="Arial" panose="020B0604020202020204" pitchFamily="34" charset="0"/>
                <a:hlinkClick r:id="rId3"/>
              </a:rPr>
              <a:t>https://www.countryliving.com/food-drinks/g619/our-best-pumpkin-recipes-1008/</a:t>
            </a:r>
            <a:endParaRPr lang="en-GB" sz="2400" b="1" dirty="0">
              <a:cs typeface="Arial" panose="020B0604020202020204" pitchFamily="34" charset="0"/>
            </a:endParaRPr>
          </a:p>
          <a:p>
            <a:endParaRPr lang="en-GB" sz="2400" b="1" dirty="0">
              <a:cs typeface="Arial" panose="020B0604020202020204" pitchFamily="34" charset="0"/>
            </a:endParaRPr>
          </a:p>
          <a:p>
            <a:pPr marL="457200" indent="-457200">
              <a:buFont typeface="Wingdings" panose="05000000000000000000" pitchFamily="2" charset="2"/>
              <a:buChar char="Ø"/>
            </a:pPr>
            <a:r>
              <a:rPr lang="en-GB" sz="2400" b="1" dirty="0">
                <a:cs typeface="Arial" panose="020B0604020202020204" pitchFamily="34" charset="0"/>
              </a:rPr>
              <a:t>Over 500 sweet and savoury recipes pumpkin recipes for everything from pumpkin cake and pie to roast pumpkin and pumpkin soup. </a:t>
            </a:r>
          </a:p>
          <a:p>
            <a:r>
              <a:rPr lang="en-GB" sz="2400" b="1" dirty="0">
                <a:cs typeface="Arial" panose="020B0604020202020204" pitchFamily="34" charset="0"/>
                <a:hlinkClick r:id="rId4"/>
              </a:rPr>
              <a:t>http://allrecipes.co.uk/recipes/tag-261/pumpkin-recipes.asp</a:t>
            </a:r>
            <a:r>
              <a:rPr lang="en-GB" sz="2400" dirty="0">
                <a:latin typeface="Arial" panose="020B0604020202020204" pitchFamily="34" charset="0"/>
                <a:cs typeface="Arial" panose="020B0604020202020204" pitchFamily="34" charset="0"/>
                <a:hlinkClick r:id="rId4"/>
              </a:rPr>
              <a:t>x</a:t>
            </a:r>
            <a:endParaRPr lang="en-GB" sz="2400" dirty="0">
              <a:latin typeface="Arial" panose="020B0604020202020204" pitchFamily="34" charset="0"/>
              <a:cs typeface="Arial" panose="020B0604020202020204" pitchFamily="34" charset="0"/>
            </a:endParaRPr>
          </a:p>
          <a:p>
            <a:endParaRPr lang="en-GB" sz="2800" dirty="0"/>
          </a:p>
          <a:p>
            <a:endParaRPr lang="en-GB" sz="2800" dirty="0">
              <a:solidFill>
                <a:srgbClr val="767676"/>
              </a:solidFill>
              <a:latin typeface="Helvetica Neue"/>
            </a:endParaRPr>
          </a:p>
          <a:p>
            <a:endParaRPr lang="en-GB" sz="2800" b="0" i="0" dirty="0">
              <a:solidFill>
                <a:srgbClr val="767676"/>
              </a:solidFill>
              <a:effectLst/>
              <a:latin typeface="Helvetica Neue"/>
            </a:endParaRPr>
          </a:p>
          <a:p>
            <a:endParaRPr lang="en-GB" sz="2800" dirty="0">
              <a:solidFill>
                <a:srgbClr val="767676"/>
              </a:solidFill>
              <a:latin typeface="Helvetica Neue"/>
            </a:endParaRPr>
          </a:p>
          <a:p>
            <a:r>
              <a:rPr lang="en-GB" sz="2800" b="0" i="0" dirty="0">
                <a:solidFill>
                  <a:srgbClr val="767676"/>
                </a:solidFill>
                <a:effectLst/>
                <a:latin typeface="Helvetica Neue"/>
              </a:rPr>
              <a:t> </a:t>
            </a:r>
          </a:p>
        </p:txBody>
      </p:sp>
      <p:pic>
        <p:nvPicPr>
          <p:cNvPr id="6" name="Content Placeholder 2" descr="A picture containing indoor, table, sitting&#10;&#10;Description automatically generated">
            <a:extLst>
              <a:ext uri="{FF2B5EF4-FFF2-40B4-BE49-F238E27FC236}">
                <a16:creationId xmlns:a16="http://schemas.microsoft.com/office/drawing/2014/main" id="{4E1859CE-3ED5-4ED2-A0ED-D4CF837C5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6862" y="123825"/>
            <a:ext cx="3061762" cy="3061762"/>
          </a:xfrm>
          <a:prstGeom prst="rect">
            <a:avLst/>
          </a:prstGeom>
        </p:spPr>
      </p:pic>
    </p:spTree>
    <p:extLst>
      <p:ext uri="{BB962C8B-B14F-4D97-AF65-F5344CB8AC3E}">
        <p14:creationId xmlns:p14="http://schemas.microsoft.com/office/powerpoint/2010/main" val="250686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110E94-9F3F-4026-ACBB-A339E1B807D0}"/>
              </a:ext>
            </a:extLst>
          </p:cNvPr>
          <p:cNvSpPr>
            <a:spLocks noGrp="1"/>
          </p:cNvSpPr>
          <p:nvPr>
            <p:ph type="title"/>
          </p:nvPr>
        </p:nvSpPr>
        <p:spPr>
          <a:xfrm>
            <a:off x="1143000" y="609600"/>
            <a:ext cx="9875520" cy="619125"/>
          </a:xfrm>
        </p:spPr>
        <p:txBody>
          <a:bodyPr>
            <a:normAutofit fontScale="90000"/>
          </a:bodyPr>
          <a:lstStyle/>
          <a:p>
            <a:pPr algn="ctr"/>
            <a:r>
              <a:rPr lang="en-GB" b="1" dirty="0"/>
              <a:t>Activities:  Pumpkin Smash</a:t>
            </a:r>
          </a:p>
        </p:txBody>
      </p:sp>
      <p:pic>
        <p:nvPicPr>
          <p:cNvPr id="13" name="Content Placeholder 12" descr="A picture containing grass, outdoor&#10;&#10;Description automatically generated">
            <a:extLst>
              <a:ext uri="{FF2B5EF4-FFF2-40B4-BE49-F238E27FC236}">
                <a16:creationId xmlns:a16="http://schemas.microsoft.com/office/drawing/2014/main" id="{0F2EEB46-0993-4712-B878-81E71B434B44}"/>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02155" y="1858962"/>
            <a:ext cx="5036621" cy="3770313"/>
          </a:xfrm>
        </p:spPr>
      </p:pic>
      <p:sp>
        <p:nvSpPr>
          <p:cNvPr id="4" name="Content Placeholder 3">
            <a:extLst>
              <a:ext uri="{FF2B5EF4-FFF2-40B4-BE49-F238E27FC236}">
                <a16:creationId xmlns:a16="http://schemas.microsoft.com/office/drawing/2014/main" id="{D5A20FBB-3C58-4E01-AA1B-C29DE26F06BF}"/>
              </a:ext>
            </a:extLst>
          </p:cNvPr>
          <p:cNvSpPr>
            <a:spLocks noGrp="1"/>
          </p:cNvSpPr>
          <p:nvPr>
            <p:ph idx="1"/>
          </p:nvPr>
        </p:nvSpPr>
        <p:spPr>
          <a:xfrm>
            <a:off x="5438776" y="1858962"/>
            <a:ext cx="5577096" cy="4237038"/>
          </a:xfrm>
        </p:spPr>
        <p:txBody>
          <a:bodyPr>
            <a:normAutofit/>
          </a:bodyPr>
          <a:lstStyle/>
          <a:p>
            <a:r>
              <a:rPr lang="en-GB" sz="2800" b="1" dirty="0">
                <a:solidFill>
                  <a:schemeClr val="tx1"/>
                </a:solidFill>
              </a:rPr>
              <a:t>Schools and  allotments can collect carved pumpkins from their locality and hold a smash to compost on site</a:t>
            </a:r>
          </a:p>
          <a:p>
            <a:r>
              <a:rPr lang="en-GB" sz="2800" b="1" dirty="0">
                <a:solidFill>
                  <a:schemeClr val="tx1"/>
                </a:solidFill>
              </a:rPr>
              <a:t>Or they could act as a collection point for them to taken to Stokes Wood allotment for a “Smash” on  9</a:t>
            </a:r>
            <a:r>
              <a:rPr lang="en-GB" sz="2800" b="1" baseline="30000" dirty="0">
                <a:solidFill>
                  <a:schemeClr val="tx1"/>
                </a:solidFill>
              </a:rPr>
              <a:t>th</a:t>
            </a:r>
            <a:r>
              <a:rPr lang="en-GB" sz="2800" b="1" dirty="0">
                <a:solidFill>
                  <a:schemeClr val="tx1"/>
                </a:solidFill>
              </a:rPr>
              <a:t> November </a:t>
            </a:r>
          </a:p>
          <a:p>
            <a:r>
              <a:rPr lang="en-GB" sz="2800" b="1" dirty="0">
                <a:solidFill>
                  <a:schemeClr val="tx1"/>
                </a:solidFill>
              </a:rPr>
              <a:t>Or for collection by the council</a:t>
            </a:r>
          </a:p>
        </p:txBody>
      </p:sp>
    </p:spTree>
    <p:extLst>
      <p:ext uri="{BB962C8B-B14F-4D97-AF65-F5344CB8AC3E}">
        <p14:creationId xmlns:p14="http://schemas.microsoft.com/office/powerpoint/2010/main" val="342953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amp, object&#10;&#10;Description automatically generated">
            <a:extLst>
              <a:ext uri="{FF2B5EF4-FFF2-40B4-BE49-F238E27FC236}">
                <a16:creationId xmlns:a16="http://schemas.microsoft.com/office/drawing/2014/main" id="{63C5326F-1DC4-4CAF-BCD5-49524F8A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2" y="663171"/>
            <a:ext cx="2531918" cy="2384223"/>
          </a:xfrm>
          <a:prstGeom prst="rect">
            <a:avLst/>
          </a:prstGeom>
        </p:spPr>
      </p:pic>
      <p:pic>
        <p:nvPicPr>
          <p:cNvPr id="5" name="Picture 4" descr="A close up of food&#10;&#10;Description automatically generated">
            <a:extLst>
              <a:ext uri="{FF2B5EF4-FFF2-40B4-BE49-F238E27FC236}">
                <a16:creationId xmlns:a16="http://schemas.microsoft.com/office/drawing/2014/main" id="{CD27F8D8-33F2-4430-8595-99E430E00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561" y="3322320"/>
            <a:ext cx="5367867" cy="3019425"/>
          </a:xfrm>
          <a:prstGeom prst="rect">
            <a:avLst/>
          </a:prstGeom>
        </p:spPr>
      </p:pic>
      <p:sp>
        <p:nvSpPr>
          <p:cNvPr id="2" name="Title 1">
            <a:extLst>
              <a:ext uri="{FF2B5EF4-FFF2-40B4-BE49-F238E27FC236}">
                <a16:creationId xmlns:a16="http://schemas.microsoft.com/office/drawing/2014/main" id="{C9A1C070-EE76-434B-8172-D5DF75E984B0}"/>
              </a:ext>
            </a:extLst>
          </p:cNvPr>
          <p:cNvSpPr>
            <a:spLocks noGrp="1"/>
          </p:cNvSpPr>
          <p:nvPr>
            <p:ph type="title"/>
          </p:nvPr>
        </p:nvSpPr>
        <p:spPr/>
        <p:txBody>
          <a:bodyPr/>
          <a:lstStyle/>
          <a:p>
            <a:r>
              <a:rPr lang="en-GB" dirty="0"/>
              <a:t>                                </a:t>
            </a:r>
            <a:r>
              <a:rPr lang="en-GB" b="1" dirty="0"/>
              <a:t>Pumpkin Smash</a:t>
            </a:r>
          </a:p>
        </p:txBody>
      </p:sp>
      <p:sp>
        <p:nvSpPr>
          <p:cNvPr id="4" name="Content Placeholder 3">
            <a:extLst>
              <a:ext uri="{FF2B5EF4-FFF2-40B4-BE49-F238E27FC236}">
                <a16:creationId xmlns:a16="http://schemas.microsoft.com/office/drawing/2014/main" id="{A433DF7E-99FD-40F7-9FE3-F76958A51194}"/>
              </a:ext>
            </a:extLst>
          </p:cNvPr>
          <p:cNvSpPr>
            <a:spLocks noGrp="1"/>
          </p:cNvSpPr>
          <p:nvPr>
            <p:ph idx="1"/>
          </p:nvPr>
        </p:nvSpPr>
        <p:spPr>
          <a:xfrm>
            <a:off x="4561840" y="1965960"/>
            <a:ext cx="6454032" cy="4130040"/>
          </a:xfrm>
        </p:spPr>
        <p:txBody>
          <a:bodyPr/>
          <a:lstStyle/>
          <a:p>
            <a:r>
              <a:rPr lang="en-GB" sz="2800" b="1" dirty="0">
                <a:solidFill>
                  <a:schemeClr val="tx1"/>
                </a:solidFill>
              </a:rPr>
              <a:t>  Cut the pumpkins into pieces using a spade of kitchen knife (adults only)</a:t>
            </a:r>
          </a:p>
          <a:p>
            <a:endParaRPr lang="en-GB" dirty="0"/>
          </a:p>
        </p:txBody>
      </p:sp>
      <p:pic>
        <p:nvPicPr>
          <p:cNvPr id="1026" name="Picture 2">
            <a:extLst>
              <a:ext uri="{FF2B5EF4-FFF2-40B4-BE49-F238E27FC236}">
                <a16:creationId xmlns:a16="http://schemas.microsoft.com/office/drawing/2014/main" id="{729FB467-8C0F-4BD8-974C-75853C51A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32" y="3229580"/>
            <a:ext cx="3782907" cy="283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0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0272ADB8-9520-406F-89DC-52E1C4C8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4" y="2553584"/>
            <a:ext cx="5140971" cy="3847216"/>
          </a:xfrm>
          <a:prstGeom prst="rect">
            <a:avLst/>
          </a:prstGeom>
        </p:spPr>
      </p:pic>
      <p:pic>
        <p:nvPicPr>
          <p:cNvPr id="5" name="Picture 4" descr="A picture containing food, table, indoor&#10;&#10;Description automatically generated">
            <a:extLst>
              <a:ext uri="{FF2B5EF4-FFF2-40B4-BE49-F238E27FC236}">
                <a16:creationId xmlns:a16="http://schemas.microsoft.com/office/drawing/2014/main" id="{B3CCA4E4-676E-46A0-BDB1-6F12D80BA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02" y="2553583"/>
            <a:ext cx="5140971" cy="3847217"/>
          </a:xfrm>
          <a:prstGeom prst="rect">
            <a:avLst/>
          </a:prstGeom>
        </p:spPr>
      </p:pic>
      <p:sp>
        <p:nvSpPr>
          <p:cNvPr id="2" name="Title 1">
            <a:extLst>
              <a:ext uri="{FF2B5EF4-FFF2-40B4-BE49-F238E27FC236}">
                <a16:creationId xmlns:a16="http://schemas.microsoft.com/office/drawing/2014/main" id="{2A05A714-13FD-4D4C-8280-E2483FE785B4}"/>
              </a:ext>
            </a:extLst>
          </p:cNvPr>
          <p:cNvSpPr>
            <a:spLocks noGrp="1"/>
          </p:cNvSpPr>
          <p:nvPr>
            <p:ph type="title"/>
          </p:nvPr>
        </p:nvSpPr>
        <p:spPr>
          <a:xfrm>
            <a:off x="1143000" y="609600"/>
            <a:ext cx="9875520" cy="670560"/>
          </a:xfrm>
        </p:spPr>
        <p:txBody>
          <a:bodyPr>
            <a:normAutofit fontScale="90000"/>
          </a:bodyPr>
          <a:lstStyle/>
          <a:p>
            <a:pPr algn="ctr"/>
            <a:r>
              <a:rPr lang="en-GB" b="1" dirty="0"/>
              <a:t>Composting Pumpkins</a:t>
            </a:r>
          </a:p>
        </p:txBody>
      </p:sp>
      <p:sp>
        <p:nvSpPr>
          <p:cNvPr id="4" name="Content Placeholder 3">
            <a:extLst>
              <a:ext uri="{FF2B5EF4-FFF2-40B4-BE49-F238E27FC236}">
                <a16:creationId xmlns:a16="http://schemas.microsoft.com/office/drawing/2014/main" id="{A65D933C-ADB9-459D-9759-CAD2920A1308}"/>
              </a:ext>
            </a:extLst>
          </p:cNvPr>
          <p:cNvSpPr>
            <a:spLocks noGrp="1"/>
          </p:cNvSpPr>
          <p:nvPr>
            <p:ph idx="1"/>
          </p:nvPr>
        </p:nvSpPr>
        <p:spPr>
          <a:xfrm>
            <a:off x="1143000" y="1402080"/>
            <a:ext cx="9872871" cy="4693920"/>
          </a:xfrm>
        </p:spPr>
        <p:txBody>
          <a:bodyPr>
            <a:normAutofit/>
          </a:bodyPr>
          <a:lstStyle/>
          <a:p>
            <a:endParaRPr lang="en-GB" sz="2800" b="1" dirty="0">
              <a:solidFill>
                <a:schemeClr val="tx1"/>
              </a:solidFill>
            </a:endParaRPr>
          </a:p>
          <a:p>
            <a:pPr marL="45720" indent="0" algn="ctr">
              <a:buNone/>
            </a:pPr>
            <a:r>
              <a:rPr lang="en-GB" sz="2800" b="1" dirty="0">
                <a:solidFill>
                  <a:schemeClr val="tx1"/>
                </a:solidFill>
              </a:rPr>
              <a:t>Smashed pumpkins added to wormeries</a:t>
            </a:r>
          </a:p>
        </p:txBody>
      </p:sp>
    </p:spTree>
    <p:extLst>
      <p:ext uri="{BB962C8B-B14F-4D97-AF65-F5344CB8AC3E}">
        <p14:creationId xmlns:p14="http://schemas.microsoft.com/office/powerpoint/2010/main" val="274393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A7E0-3D82-4E0B-AC55-4966E48E0CDE}"/>
              </a:ext>
            </a:extLst>
          </p:cNvPr>
          <p:cNvSpPr>
            <a:spLocks noGrp="1"/>
          </p:cNvSpPr>
          <p:nvPr>
            <p:ph type="title"/>
          </p:nvPr>
        </p:nvSpPr>
        <p:spPr>
          <a:xfrm>
            <a:off x="1158240" y="571500"/>
            <a:ext cx="9875520" cy="781050"/>
          </a:xfrm>
        </p:spPr>
        <p:txBody>
          <a:bodyPr>
            <a:normAutofit fontScale="90000"/>
          </a:bodyPr>
          <a:lstStyle/>
          <a:p>
            <a:r>
              <a:rPr lang="en-GB" b="1" dirty="0"/>
              <a:t>Pit or Trench Composting Pumpkins</a:t>
            </a:r>
            <a:br>
              <a:rPr lang="en-GB" dirty="0"/>
            </a:br>
            <a:endParaRPr lang="en-GB" dirty="0"/>
          </a:p>
        </p:txBody>
      </p:sp>
      <p:sp>
        <p:nvSpPr>
          <p:cNvPr id="3" name="Content Placeholder 2">
            <a:extLst>
              <a:ext uri="{FF2B5EF4-FFF2-40B4-BE49-F238E27FC236}">
                <a16:creationId xmlns:a16="http://schemas.microsoft.com/office/drawing/2014/main" id="{040B0FC9-912E-4AF2-B981-51F1FC508B29}"/>
              </a:ext>
            </a:extLst>
          </p:cNvPr>
          <p:cNvSpPr>
            <a:spLocks noGrp="1"/>
          </p:cNvSpPr>
          <p:nvPr>
            <p:ph idx="1"/>
          </p:nvPr>
        </p:nvSpPr>
        <p:spPr>
          <a:xfrm>
            <a:off x="619126" y="1495425"/>
            <a:ext cx="10868024" cy="4600575"/>
          </a:xfrm>
        </p:spPr>
        <p:txBody>
          <a:bodyPr>
            <a:normAutofit/>
          </a:bodyPr>
          <a:lstStyle/>
          <a:p>
            <a:r>
              <a:rPr lang="en-GB" dirty="0"/>
              <a:t> </a:t>
            </a:r>
            <a:r>
              <a:rPr lang="en-GB" sz="2400" b="1" dirty="0">
                <a:solidFill>
                  <a:schemeClr val="tx1"/>
                </a:solidFill>
              </a:rPr>
              <a:t>The simplest way to compost carved pumpkins in a pit or trench.</a:t>
            </a:r>
          </a:p>
          <a:p>
            <a:r>
              <a:rPr lang="en-GB" sz="2400" b="1" dirty="0">
                <a:solidFill>
                  <a:schemeClr val="tx1"/>
                </a:solidFill>
              </a:rPr>
              <a:t>. Find a sunny spot in the garden which will not be disrupted until the next summer, dig out a shallow pumpkin grave about a spit deep make a bed of vegetable leaves, peelings and other compostable materials in the bottom place the pumpkin in the middle and smash it.</a:t>
            </a:r>
          </a:p>
          <a:p>
            <a:r>
              <a:rPr lang="en-GB" sz="2400" b="1" dirty="0">
                <a:solidFill>
                  <a:schemeClr val="tx1"/>
                </a:solidFill>
              </a:rPr>
              <a:t>  If a large number of pumpkins are available e.g. from a club, village or school carved pumpkin competition a shallow trench can be dug, and the pumpkins spread along it to be smashed in situ or they can be smashed on an old compost bag and the mush tipped into the trench.</a:t>
            </a:r>
          </a:p>
          <a:p>
            <a:r>
              <a:rPr lang="en-GB" sz="2400" b="1" dirty="0">
                <a:solidFill>
                  <a:schemeClr val="tx1"/>
                </a:solidFill>
              </a:rPr>
              <a:t>Cover with soil or compostable materials such wood chip, sawdust or leaves.  This is a variation on the traditional trench composting technique</a:t>
            </a:r>
          </a:p>
          <a:p>
            <a:endParaRPr lang="en-GB" dirty="0"/>
          </a:p>
        </p:txBody>
      </p:sp>
    </p:spTree>
    <p:extLst>
      <p:ext uri="{BB962C8B-B14F-4D97-AF65-F5344CB8AC3E}">
        <p14:creationId xmlns:p14="http://schemas.microsoft.com/office/powerpoint/2010/main" val="195809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0BB62-2077-4392-9DF5-78BD2EF62D13}"/>
              </a:ext>
            </a:extLst>
          </p:cNvPr>
          <p:cNvSpPr>
            <a:spLocks noGrp="1"/>
          </p:cNvSpPr>
          <p:nvPr>
            <p:ph type="title"/>
          </p:nvPr>
        </p:nvSpPr>
        <p:spPr/>
        <p:txBody>
          <a:bodyPr/>
          <a:lstStyle/>
          <a:p>
            <a:r>
              <a:rPr lang="en-GB" b="1" dirty="0"/>
              <a:t>Mini Windrow technique</a:t>
            </a:r>
            <a:br>
              <a:rPr lang="en-GB" b="1" dirty="0"/>
            </a:br>
            <a:endParaRPr lang="en-GB" b="1" dirty="0"/>
          </a:p>
        </p:txBody>
      </p:sp>
      <p:sp>
        <p:nvSpPr>
          <p:cNvPr id="5" name="Content Placeholder 4">
            <a:extLst>
              <a:ext uri="{FF2B5EF4-FFF2-40B4-BE49-F238E27FC236}">
                <a16:creationId xmlns:a16="http://schemas.microsoft.com/office/drawing/2014/main" id="{FF9071B5-6279-446D-857A-FBE15D1695BF}"/>
              </a:ext>
            </a:extLst>
          </p:cNvPr>
          <p:cNvSpPr>
            <a:spLocks noGrp="1"/>
          </p:cNvSpPr>
          <p:nvPr>
            <p:ph idx="1"/>
          </p:nvPr>
        </p:nvSpPr>
        <p:spPr/>
        <p:txBody>
          <a:bodyPr/>
          <a:lstStyle/>
          <a:p>
            <a:r>
              <a:rPr lang="en-GB" dirty="0"/>
              <a:t> </a:t>
            </a:r>
            <a:r>
              <a:rPr lang="en-GB" dirty="0">
                <a:solidFill>
                  <a:schemeClr val="tx1"/>
                </a:solidFill>
              </a:rPr>
              <a:t> </a:t>
            </a:r>
            <a:r>
              <a:rPr lang="en-GB" sz="2400" b="1" dirty="0">
                <a:solidFill>
                  <a:schemeClr val="tx1"/>
                </a:solidFill>
              </a:rPr>
              <a:t>A variation on this technique is to put the pumpkins in an old dustbin, smash it using a shovel, and then add leaves to the container mixing well before spreading in a depression in the ground.</a:t>
            </a:r>
          </a:p>
          <a:p>
            <a:r>
              <a:rPr lang="en-GB" sz="2400" b="1" dirty="0">
                <a:solidFill>
                  <a:schemeClr val="tx1"/>
                </a:solidFill>
              </a:rPr>
              <a:t> A mini-windrow about 2” high can be built of alternate layers of hay, leaves and uncooked vegetable food waste together with cardboard and other compostable material.</a:t>
            </a:r>
          </a:p>
          <a:p>
            <a:r>
              <a:rPr lang="en-GB" sz="2400" b="1" dirty="0">
                <a:solidFill>
                  <a:schemeClr val="tx1"/>
                </a:solidFill>
              </a:rPr>
              <a:t> The pile is then   soaked with water and covered with a black polythene sheet or tarpaulin and left to decompose</a:t>
            </a:r>
          </a:p>
          <a:p>
            <a:endParaRPr lang="en-GB" dirty="0"/>
          </a:p>
        </p:txBody>
      </p:sp>
    </p:spTree>
    <p:extLst>
      <p:ext uri="{BB962C8B-B14F-4D97-AF65-F5344CB8AC3E}">
        <p14:creationId xmlns:p14="http://schemas.microsoft.com/office/powerpoint/2010/main" val="217265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92E2-3C23-4045-8F49-E6CC601AD4DF}"/>
              </a:ext>
            </a:extLst>
          </p:cNvPr>
          <p:cNvSpPr>
            <a:spLocks noGrp="1"/>
          </p:cNvSpPr>
          <p:nvPr>
            <p:ph type="title"/>
          </p:nvPr>
        </p:nvSpPr>
        <p:spPr>
          <a:xfrm>
            <a:off x="1143000" y="609600"/>
            <a:ext cx="9875520" cy="838200"/>
          </a:xfrm>
        </p:spPr>
        <p:txBody>
          <a:bodyPr>
            <a:normAutofit fontScale="90000"/>
          </a:bodyPr>
          <a:lstStyle/>
          <a:p>
            <a:pPr algn="ctr"/>
            <a:r>
              <a:rPr lang="en-GB" dirty="0"/>
              <a:t>Compost Bin or Heap</a:t>
            </a:r>
            <a:br>
              <a:rPr lang="en-GB" dirty="0"/>
            </a:br>
            <a:endParaRPr lang="en-GB" dirty="0"/>
          </a:p>
        </p:txBody>
      </p:sp>
      <p:sp>
        <p:nvSpPr>
          <p:cNvPr id="3" name="Content Placeholder 2">
            <a:extLst>
              <a:ext uri="{FF2B5EF4-FFF2-40B4-BE49-F238E27FC236}">
                <a16:creationId xmlns:a16="http://schemas.microsoft.com/office/drawing/2014/main" id="{E1D3B409-9C56-4B9A-A217-3952FE9BE953}"/>
              </a:ext>
            </a:extLst>
          </p:cNvPr>
          <p:cNvSpPr>
            <a:spLocks noGrp="1"/>
          </p:cNvSpPr>
          <p:nvPr>
            <p:ph idx="1"/>
          </p:nvPr>
        </p:nvSpPr>
        <p:spPr>
          <a:xfrm>
            <a:off x="1143000" y="1447800"/>
            <a:ext cx="9872871" cy="4648200"/>
          </a:xfrm>
        </p:spPr>
        <p:txBody>
          <a:bodyPr/>
          <a:lstStyle/>
          <a:p>
            <a:r>
              <a:rPr lang="en-GB" sz="2400" b="1" dirty="0">
                <a:solidFill>
                  <a:schemeClr val="tx1"/>
                </a:solidFill>
              </a:rPr>
              <a:t>The remains of the pumpkin can be added to the compost bin.</a:t>
            </a:r>
          </a:p>
          <a:p>
            <a:r>
              <a:rPr lang="en-GB" sz="2400" b="1" dirty="0">
                <a:solidFill>
                  <a:schemeClr val="tx1"/>
                </a:solidFill>
              </a:rPr>
              <a:t> Pumpkins are classified as Greens in composting terms being high in nitrogen and should be covered or mixed with a layer of browns, such as dry leaves, shredded paper or cardboard, to maintain the balance of Greens and Browns and to discourage flies and other pests.</a:t>
            </a:r>
          </a:p>
          <a:p>
            <a:r>
              <a:rPr lang="en-GB" sz="2400" b="1" dirty="0">
                <a:solidFill>
                  <a:schemeClr val="tx1"/>
                </a:solidFill>
              </a:rPr>
              <a:t> However, one source suggests that pumpkin are best mixed with dried coffee grounds, another green, before being added to the bin.</a:t>
            </a:r>
          </a:p>
          <a:p>
            <a:r>
              <a:rPr lang="en-GB" sz="2400" b="1" dirty="0">
                <a:solidFill>
                  <a:schemeClr val="tx1"/>
                </a:solidFill>
              </a:rPr>
              <a:t> Giant pumpkins can be smashed and frozen for composting. Pumpkins that rot before harvesting can also be composted.</a:t>
            </a:r>
          </a:p>
          <a:p>
            <a:endParaRPr lang="en-GB" dirty="0"/>
          </a:p>
        </p:txBody>
      </p:sp>
    </p:spTree>
    <p:extLst>
      <p:ext uri="{BB962C8B-B14F-4D97-AF65-F5344CB8AC3E}">
        <p14:creationId xmlns:p14="http://schemas.microsoft.com/office/powerpoint/2010/main" val="51369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41FF-4008-4F54-9660-216376820F75}"/>
              </a:ext>
            </a:extLst>
          </p:cNvPr>
          <p:cNvSpPr>
            <a:spLocks noGrp="1"/>
          </p:cNvSpPr>
          <p:nvPr>
            <p:ph type="title"/>
          </p:nvPr>
        </p:nvSpPr>
        <p:spPr>
          <a:xfrm>
            <a:off x="679704" y="558800"/>
            <a:ext cx="4395216" cy="1412240"/>
          </a:xfrm>
        </p:spPr>
        <p:txBody>
          <a:bodyPr/>
          <a:lstStyle/>
          <a:p>
            <a:r>
              <a:rPr lang="en-GB" b="1" dirty="0"/>
              <a:t>Include Squashes in the Campaign </a:t>
            </a:r>
          </a:p>
        </p:txBody>
      </p:sp>
      <p:pic>
        <p:nvPicPr>
          <p:cNvPr id="6" name="Picture Placeholder 5" descr="A group of fruit and vegetable stand&#10;&#10;Description automatically generated">
            <a:extLst>
              <a:ext uri="{FF2B5EF4-FFF2-40B4-BE49-F238E27FC236}">
                <a16:creationId xmlns:a16="http://schemas.microsoft.com/office/drawing/2014/main" id="{EAE53DAF-9078-4B1A-BD87-64C6A29D3D6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56" r="2356"/>
          <a:stretch>
            <a:fillRect/>
          </a:stretch>
        </p:blipFill>
        <p:spPr/>
      </p:pic>
      <p:sp>
        <p:nvSpPr>
          <p:cNvPr id="4" name="Text Placeholder 3">
            <a:extLst>
              <a:ext uri="{FF2B5EF4-FFF2-40B4-BE49-F238E27FC236}">
                <a16:creationId xmlns:a16="http://schemas.microsoft.com/office/drawing/2014/main" id="{271AA3DD-ACFA-4F51-B5D6-33AAEC8D0845}"/>
              </a:ext>
            </a:extLst>
          </p:cNvPr>
          <p:cNvSpPr>
            <a:spLocks noGrp="1"/>
          </p:cNvSpPr>
          <p:nvPr>
            <p:ph type="body" sz="half" idx="2"/>
          </p:nvPr>
        </p:nvSpPr>
        <p:spPr>
          <a:xfrm>
            <a:off x="679704" y="2834640"/>
            <a:ext cx="4395216" cy="2880360"/>
          </a:xfrm>
        </p:spPr>
        <p:txBody>
          <a:bodyPr/>
          <a:lstStyle/>
          <a:p>
            <a:endParaRPr lang="en-GB" dirty="0"/>
          </a:p>
          <a:p>
            <a:r>
              <a:rPr lang="en-GB" sz="2800" b="1" dirty="0">
                <a:solidFill>
                  <a:schemeClr val="tx1"/>
                </a:solidFill>
              </a:rPr>
              <a:t>There are those who feel that squashes are more tasty than pumpkins include their skins  in any collection programme</a:t>
            </a:r>
          </a:p>
        </p:txBody>
      </p:sp>
    </p:spTree>
    <p:extLst>
      <p:ext uri="{BB962C8B-B14F-4D97-AF65-F5344CB8AC3E}">
        <p14:creationId xmlns:p14="http://schemas.microsoft.com/office/powerpoint/2010/main" val="137705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5B7FCB-92FB-4640-8785-A56E380E83B4}"/>
              </a:ext>
            </a:extLst>
          </p:cNvPr>
          <p:cNvPicPr/>
          <p:nvPr/>
        </p:nvPicPr>
        <p:blipFill rotWithShape="1">
          <a:blip r:embed="rId2" cstate="print">
            <a:extLst>
              <a:ext uri="{28A0092B-C50C-407E-A947-70E740481C1C}">
                <a14:useLocalDpi xmlns:a14="http://schemas.microsoft.com/office/drawing/2010/main" val="0"/>
              </a:ext>
            </a:extLst>
          </a:blip>
          <a:srcRect t="26541" b="29444"/>
          <a:stretch/>
        </p:blipFill>
        <p:spPr bwMode="auto">
          <a:xfrm>
            <a:off x="20" y="10"/>
            <a:ext cx="12191980" cy="6857990"/>
          </a:xfrm>
          <a:prstGeom prst="rect">
            <a:avLst/>
          </a:prstGeom>
          <a:noFill/>
        </p:spPr>
      </p:pic>
    </p:spTree>
    <p:extLst>
      <p:ext uri="{BB962C8B-B14F-4D97-AF65-F5344CB8AC3E}">
        <p14:creationId xmlns:p14="http://schemas.microsoft.com/office/powerpoint/2010/main" val="276789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F9A5-360E-4AE6-B730-5BD455AA87C7}"/>
              </a:ext>
            </a:extLst>
          </p:cNvPr>
          <p:cNvSpPr>
            <a:spLocks noGrp="1"/>
          </p:cNvSpPr>
          <p:nvPr>
            <p:ph type="ctrTitle"/>
          </p:nvPr>
        </p:nvSpPr>
        <p:spPr>
          <a:xfrm>
            <a:off x="1109980" y="882376"/>
            <a:ext cx="9966960" cy="1870349"/>
          </a:xfrm>
        </p:spPr>
        <p:txBody>
          <a:bodyPr/>
          <a:lstStyle/>
          <a:p>
            <a:r>
              <a:rPr lang="en-GB" dirty="0"/>
              <a:t>Keep us informed</a:t>
            </a:r>
          </a:p>
        </p:txBody>
      </p:sp>
      <p:sp>
        <p:nvSpPr>
          <p:cNvPr id="3" name="Subtitle 2">
            <a:extLst>
              <a:ext uri="{FF2B5EF4-FFF2-40B4-BE49-F238E27FC236}">
                <a16:creationId xmlns:a16="http://schemas.microsoft.com/office/drawing/2014/main" id="{D0AB6A1B-31DF-487B-8CD5-A23AC7F7C958}"/>
              </a:ext>
            </a:extLst>
          </p:cNvPr>
          <p:cNvSpPr>
            <a:spLocks noGrp="1"/>
          </p:cNvSpPr>
          <p:nvPr>
            <p:ph type="subTitle" idx="1"/>
          </p:nvPr>
        </p:nvSpPr>
        <p:spPr>
          <a:xfrm>
            <a:off x="1185655" y="4002984"/>
            <a:ext cx="8767860" cy="1388165"/>
          </a:xfrm>
        </p:spPr>
        <p:txBody>
          <a:bodyPr>
            <a:normAutofit fontScale="77500" lnSpcReduction="20000"/>
          </a:bodyPr>
          <a:lstStyle/>
          <a:p>
            <a:r>
              <a:rPr lang="en-GB" sz="2600" dirty="0">
                <a:solidFill>
                  <a:schemeClr val="tx1"/>
                </a:solidFill>
              </a:rPr>
              <a:t>Send news and photos to : carryoncomposting1@gmail.com</a:t>
            </a:r>
          </a:p>
          <a:p>
            <a:endParaRPr lang="en-GB" sz="2600" dirty="0">
              <a:solidFill>
                <a:schemeClr val="tx1"/>
              </a:solidFill>
            </a:endParaRPr>
          </a:p>
          <a:p>
            <a:r>
              <a:rPr lang="en-GB" sz="3000" dirty="0">
                <a:solidFill>
                  <a:schemeClr val="tx1"/>
                </a:solidFill>
              </a:rPr>
              <a:t>Check out the webpages at </a:t>
            </a:r>
            <a:r>
              <a:rPr lang="en-GB" sz="3000" dirty="0">
                <a:solidFill>
                  <a:schemeClr val="tx1"/>
                </a:solidFill>
                <a:hlinkClick r:id="rId2">
                  <a:extLst>
                    <a:ext uri="{A12FA001-AC4F-418D-AE19-62706E023703}">
                      <ahyp:hlinkClr xmlns:ahyp="http://schemas.microsoft.com/office/drawing/2018/hyperlinkcolor" val="tx"/>
                    </a:ext>
                  </a:extLst>
                </a:hlinkClick>
              </a:rPr>
              <a:t>http://www.carryoncomposting.com/441149742</a:t>
            </a:r>
            <a:endParaRPr lang="en-GB" sz="3000" dirty="0">
              <a:solidFill>
                <a:schemeClr val="tx1"/>
              </a:solidFill>
            </a:endParaRPr>
          </a:p>
        </p:txBody>
      </p:sp>
    </p:spTree>
    <p:extLst>
      <p:ext uri="{BB962C8B-B14F-4D97-AF65-F5344CB8AC3E}">
        <p14:creationId xmlns:p14="http://schemas.microsoft.com/office/powerpoint/2010/main" val="200967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E0C1-E404-4305-8241-4CEE49C617F5}"/>
              </a:ext>
            </a:extLst>
          </p:cNvPr>
          <p:cNvSpPr>
            <a:spLocks noGrp="1"/>
          </p:cNvSpPr>
          <p:nvPr>
            <p:ph type="title"/>
          </p:nvPr>
        </p:nvSpPr>
        <p:spPr>
          <a:xfrm>
            <a:off x="1143000" y="609599"/>
            <a:ext cx="9875520" cy="1000125"/>
          </a:xfrm>
        </p:spPr>
        <p:txBody>
          <a:bodyPr>
            <a:normAutofit fontScale="90000"/>
          </a:bodyPr>
          <a:lstStyle/>
          <a:p>
            <a:pPr algn="ctr"/>
            <a:r>
              <a:rPr lang="en-GB" b="1" dirty="0"/>
              <a:t>Organise or take part in a Pumpkin Rescue Food Event</a:t>
            </a:r>
          </a:p>
        </p:txBody>
      </p:sp>
      <p:sp>
        <p:nvSpPr>
          <p:cNvPr id="3" name="Content Placeholder 2">
            <a:extLst>
              <a:ext uri="{FF2B5EF4-FFF2-40B4-BE49-F238E27FC236}">
                <a16:creationId xmlns:a16="http://schemas.microsoft.com/office/drawing/2014/main" id="{B1202751-C215-4C97-8680-FB569F7496A4}"/>
              </a:ext>
            </a:extLst>
          </p:cNvPr>
          <p:cNvSpPr>
            <a:spLocks noGrp="1"/>
          </p:cNvSpPr>
          <p:nvPr>
            <p:ph idx="1"/>
          </p:nvPr>
        </p:nvSpPr>
        <p:spPr>
          <a:xfrm>
            <a:off x="1140352" y="2047874"/>
            <a:ext cx="9875520" cy="4048125"/>
          </a:xfrm>
        </p:spPr>
        <p:txBody>
          <a:bodyPr>
            <a:normAutofit fontScale="47500" lnSpcReduction="20000"/>
          </a:bodyPr>
          <a:lstStyle/>
          <a:p>
            <a:pPr>
              <a:buFont typeface="Wingdings" panose="05000000000000000000" pitchFamily="2" charset="2"/>
              <a:buChar char="Ø"/>
            </a:pPr>
            <a:r>
              <a:rPr lang="en-GB" sz="6000" b="1" dirty="0">
                <a:solidFill>
                  <a:schemeClr val="tx1"/>
                </a:solidFill>
              </a:rPr>
              <a:t>Provide pumpkin recipes and cooking advice to the public, clubs and schools.</a:t>
            </a:r>
          </a:p>
          <a:p>
            <a:pPr>
              <a:buFont typeface="Wingdings" panose="05000000000000000000" pitchFamily="2" charset="2"/>
              <a:buChar char="Ø"/>
            </a:pPr>
            <a:r>
              <a:rPr lang="en-GB" sz="6000" b="1" dirty="0">
                <a:solidFill>
                  <a:schemeClr val="tx1"/>
                </a:solidFill>
              </a:rPr>
              <a:t>Organise cookery demonstrations</a:t>
            </a:r>
          </a:p>
          <a:p>
            <a:pPr>
              <a:buFont typeface="Wingdings" panose="05000000000000000000" pitchFamily="2" charset="2"/>
              <a:buChar char="Ø"/>
            </a:pPr>
            <a:r>
              <a:rPr lang="en-GB" sz="6000" b="1" dirty="0">
                <a:solidFill>
                  <a:schemeClr val="tx1"/>
                </a:solidFill>
              </a:rPr>
              <a:t>Book a place on the Pumpkin Lunch and bring a pumpkin dish to share at Stokes Wood Allotment Pavilion</a:t>
            </a:r>
          </a:p>
          <a:p>
            <a:pPr>
              <a:buFont typeface="Wingdings" panose="05000000000000000000" pitchFamily="2" charset="2"/>
              <a:buChar char="Ø"/>
            </a:pPr>
            <a:r>
              <a:rPr lang="en-GB" sz="6000" b="1" dirty="0">
                <a:solidFill>
                  <a:schemeClr val="tx1"/>
                </a:solidFill>
              </a:rPr>
              <a:t> Restaurants, cafes and pubs. Put pumpkin dishes on the menu and promote them via our network</a:t>
            </a:r>
          </a:p>
          <a:p>
            <a:pPr>
              <a:buFont typeface="Wingdings" panose="05000000000000000000" pitchFamily="2" charset="2"/>
              <a:buChar char="Ø"/>
            </a:pPr>
            <a:r>
              <a:rPr lang="en-GB" sz="6000" b="1" dirty="0">
                <a:solidFill>
                  <a:schemeClr val="tx1"/>
                </a:solidFill>
              </a:rPr>
              <a:t>Ask your favourite eatery to participate</a:t>
            </a:r>
          </a:p>
          <a:p>
            <a:pPr marL="45720" indent="0">
              <a:buNone/>
            </a:pPr>
            <a:r>
              <a:rPr lang="en-US" sz="2400" b="1" cap="all" dirty="0">
                <a:solidFill>
                  <a:srgbClr val="FFFFFF"/>
                </a:solidFill>
              </a:rPr>
              <a:t>wood and bring a pumpkin dish to share</a:t>
            </a:r>
            <a:br>
              <a:rPr lang="en-US" sz="2400" b="1" cap="all" dirty="0">
                <a:solidFill>
                  <a:srgbClr val="FFFFFF"/>
                </a:solidFill>
              </a:rPr>
            </a:br>
            <a:r>
              <a:rPr lang="en-US" sz="2400" b="1" cap="all" dirty="0">
                <a:solidFill>
                  <a:srgbClr val="FFFFFF"/>
                </a:solidFill>
              </a:rPr>
              <a:t>Best Carved pumpkin judging at Stokes Wood Allotment</a:t>
            </a:r>
            <a:br>
              <a:rPr lang="en-US" sz="2400" b="1" cap="all" dirty="0">
                <a:solidFill>
                  <a:srgbClr val="FFFFFF"/>
                </a:solidFill>
              </a:rPr>
            </a:br>
            <a:r>
              <a:rPr lang="en-US" sz="2400" b="1" cap="all" dirty="0">
                <a:solidFill>
                  <a:srgbClr val="FFFFFF"/>
                </a:solidFill>
              </a:rPr>
              <a:t>Pumpkin Smash at Stokes Wood Allotment Compost Demonstration Site  Take part in the smashing of the carved pumpkins and start composting them</a:t>
            </a:r>
            <a:endParaRPr lang="en-GB" dirty="0"/>
          </a:p>
        </p:txBody>
      </p:sp>
    </p:spTree>
    <p:extLst>
      <p:ext uri="{BB962C8B-B14F-4D97-AF65-F5344CB8AC3E}">
        <p14:creationId xmlns:p14="http://schemas.microsoft.com/office/powerpoint/2010/main" val="208518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0F76CB-4B6A-4659-AAAA-63E17094DC02}"/>
              </a:ext>
            </a:extLst>
          </p:cNvPr>
          <p:cNvSpPr>
            <a:spLocks noGrp="1"/>
          </p:cNvSpPr>
          <p:nvPr>
            <p:ph type="title" idx="4294967295"/>
          </p:nvPr>
        </p:nvSpPr>
        <p:spPr>
          <a:xfrm>
            <a:off x="1143000" y="609600"/>
            <a:ext cx="9875520" cy="581025"/>
          </a:xfrm>
        </p:spPr>
        <p:txBody>
          <a:bodyPr vert="horz" lIns="91440" tIns="45720" rIns="91440" bIns="45720" rtlCol="0" anchor="ctr">
            <a:normAutofit fontScale="90000"/>
          </a:bodyPr>
          <a:lstStyle/>
          <a:p>
            <a:pPr algn="ctr"/>
            <a:r>
              <a:rPr lang="en-US" b="1" dirty="0"/>
              <a:t>Carved Pumpkins</a:t>
            </a:r>
          </a:p>
        </p:txBody>
      </p:sp>
      <p:pic>
        <p:nvPicPr>
          <p:cNvPr id="5" name="Picture 4" descr="A picture containing lamp, object&#10;&#10;Description automatically generated">
            <a:extLst>
              <a:ext uri="{FF2B5EF4-FFF2-40B4-BE49-F238E27FC236}">
                <a16:creationId xmlns:a16="http://schemas.microsoft.com/office/drawing/2014/main" id="{DC56968C-A72B-4C86-B89F-9E8846D92B5B}"/>
              </a:ext>
            </a:extLst>
          </p:cNvPr>
          <p:cNvPicPr>
            <a:picLocks noChangeAspect="1"/>
          </p:cNvPicPr>
          <p:nvPr/>
        </p:nvPicPr>
        <p:blipFill rotWithShape="1">
          <a:blip r:embed="rId2">
            <a:extLst>
              <a:ext uri="{28A0092B-C50C-407E-A947-70E740481C1C}">
                <a14:useLocalDpi xmlns:a14="http://schemas.microsoft.com/office/drawing/2010/main" val="0"/>
              </a:ext>
            </a:extLst>
          </a:blip>
          <a:srcRect r="5681" b="-1"/>
          <a:stretch/>
        </p:blipFill>
        <p:spPr>
          <a:xfrm>
            <a:off x="383097" y="1983041"/>
            <a:ext cx="2896569" cy="2891918"/>
          </a:xfrm>
          <a:prstGeom prst="rect">
            <a:avLst/>
          </a:prstGeom>
        </p:spPr>
      </p:pic>
      <p:sp>
        <p:nvSpPr>
          <p:cNvPr id="3" name="Content Placeholder 2">
            <a:extLst>
              <a:ext uri="{FF2B5EF4-FFF2-40B4-BE49-F238E27FC236}">
                <a16:creationId xmlns:a16="http://schemas.microsoft.com/office/drawing/2014/main" id="{221AE723-843A-47F8-8FA7-F2C95302AC3D}"/>
              </a:ext>
            </a:extLst>
          </p:cNvPr>
          <p:cNvSpPr>
            <a:spLocks noGrp="1"/>
          </p:cNvSpPr>
          <p:nvPr>
            <p:ph idx="4294967295"/>
          </p:nvPr>
        </p:nvSpPr>
        <p:spPr>
          <a:xfrm>
            <a:off x="3431623" y="1371601"/>
            <a:ext cx="7584249" cy="4724400"/>
          </a:xfrm>
        </p:spPr>
        <p:txBody>
          <a:bodyPr vert="horz" lIns="91440" tIns="45720" rIns="91440" bIns="45720" rtlCol="0">
            <a:normAutofit lnSpcReduction="10000"/>
          </a:bodyPr>
          <a:lstStyle/>
          <a:p>
            <a:r>
              <a:rPr lang="en-US" sz="2800" b="1" dirty="0">
                <a:solidFill>
                  <a:schemeClr val="tx1"/>
                </a:solidFill>
              </a:rPr>
              <a:t>It is estimated that in the UK up to four million</a:t>
            </a:r>
          </a:p>
          <a:p>
            <a:pPr marL="45720"/>
            <a:r>
              <a:rPr lang="en-US" sz="2800" b="1" dirty="0">
                <a:solidFill>
                  <a:schemeClr val="tx1"/>
                </a:solidFill>
              </a:rPr>
              <a:t> pumpkins are brought to carve and display over</a:t>
            </a:r>
          </a:p>
          <a:p>
            <a:pPr marL="45720"/>
            <a:r>
              <a:rPr lang="en-US" sz="2800" b="1" dirty="0">
                <a:solidFill>
                  <a:schemeClr val="tx1"/>
                </a:solidFill>
              </a:rPr>
              <a:t> Halloween with the edible flesh of these pumpkins  being discarded as waste</a:t>
            </a:r>
          </a:p>
          <a:p>
            <a:r>
              <a:rPr lang="en-US" sz="2800" b="1" dirty="0">
                <a:solidFill>
                  <a:schemeClr val="tx1"/>
                </a:solidFill>
              </a:rPr>
              <a:t> This produces an additional 18,000 tons of landfill waste directly attributable to the Halloween festivities.</a:t>
            </a:r>
          </a:p>
          <a:p>
            <a:r>
              <a:rPr lang="en-US" sz="2800" b="1" dirty="0">
                <a:solidFill>
                  <a:schemeClr val="tx1"/>
                </a:solidFill>
              </a:rPr>
              <a:t> According to the environmental charity Hubbub, this  is equivalent to 360 million portions of pumpkin pie</a:t>
            </a:r>
            <a:r>
              <a:rPr lang="en-US" b="1" dirty="0">
                <a:solidFill>
                  <a:schemeClr val="tx1"/>
                </a:solidFill>
              </a:rPr>
              <a:t>.  </a:t>
            </a:r>
          </a:p>
        </p:txBody>
      </p:sp>
    </p:spTree>
    <p:extLst>
      <p:ext uri="{BB962C8B-B14F-4D97-AF65-F5344CB8AC3E}">
        <p14:creationId xmlns:p14="http://schemas.microsoft.com/office/powerpoint/2010/main" val="15593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31E3-12BE-44FB-AA3E-1B7F2B5158F9}"/>
              </a:ext>
            </a:extLst>
          </p:cNvPr>
          <p:cNvSpPr>
            <a:spLocks noGrp="1"/>
          </p:cNvSpPr>
          <p:nvPr>
            <p:ph type="title"/>
          </p:nvPr>
        </p:nvSpPr>
        <p:spPr>
          <a:xfrm>
            <a:off x="257175" y="609600"/>
            <a:ext cx="11477625" cy="1304925"/>
          </a:xfrm>
        </p:spPr>
        <p:txBody>
          <a:bodyPr>
            <a:normAutofit fontScale="90000"/>
          </a:bodyPr>
          <a:lstStyle/>
          <a:p>
            <a:pPr algn="ctr"/>
            <a:br>
              <a:rPr lang="en-GB" sz="4000" b="1" dirty="0"/>
            </a:br>
            <a:r>
              <a:rPr lang="en-GB" sz="4000" b="1" dirty="0"/>
              <a:t>Activities: Join us in reducing pumpkin waste while celebrating Halloween</a:t>
            </a:r>
            <a:br>
              <a:rPr lang="en-GB" dirty="0"/>
            </a:br>
            <a:endParaRPr lang="en-GB" dirty="0"/>
          </a:p>
        </p:txBody>
      </p:sp>
      <p:sp>
        <p:nvSpPr>
          <p:cNvPr id="3" name="Content Placeholder 2">
            <a:extLst>
              <a:ext uri="{FF2B5EF4-FFF2-40B4-BE49-F238E27FC236}">
                <a16:creationId xmlns:a16="http://schemas.microsoft.com/office/drawing/2014/main" id="{3C7EC4E7-F7E1-4941-9215-A995AE65924F}"/>
              </a:ext>
            </a:extLst>
          </p:cNvPr>
          <p:cNvSpPr>
            <a:spLocks noGrp="1"/>
          </p:cNvSpPr>
          <p:nvPr>
            <p:ph idx="1"/>
          </p:nvPr>
        </p:nvSpPr>
        <p:spPr>
          <a:xfrm>
            <a:off x="809625" y="2562225"/>
            <a:ext cx="10206246" cy="3533774"/>
          </a:xfrm>
        </p:spPr>
        <p:txBody>
          <a:bodyPr>
            <a:normAutofit/>
          </a:bodyPr>
          <a:lstStyle/>
          <a:p>
            <a:r>
              <a:rPr lang="en-GB" sz="2800" b="1" dirty="0">
                <a:solidFill>
                  <a:schemeClr val="tx1"/>
                </a:solidFill>
              </a:rPr>
              <a:t>Provide pumpkin recipes and cooking advice</a:t>
            </a:r>
          </a:p>
          <a:p>
            <a:r>
              <a:rPr lang="en-GB" sz="2800" b="1" dirty="0">
                <a:solidFill>
                  <a:schemeClr val="tx1"/>
                </a:solidFill>
              </a:rPr>
              <a:t>Pumpkin Smash at Stokes Wood Allotment Compost Demonstration Site  Take part in the smashing of the carved pumpkins and start composting them</a:t>
            </a:r>
          </a:p>
          <a:p>
            <a:endParaRPr lang="en-GB" dirty="0"/>
          </a:p>
        </p:txBody>
      </p:sp>
    </p:spTree>
    <p:extLst>
      <p:ext uri="{BB962C8B-B14F-4D97-AF65-F5344CB8AC3E}">
        <p14:creationId xmlns:p14="http://schemas.microsoft.com/office/powerpoint/2010/main" val="280195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041AD7-A34B-42B3-808A-8FDECECCF159}"/>
              </a:ext>
            </a:extLst>
          </p:cNvPr>
          <p:cNvSpPr>
            <a:spLocks noGrp="1"/>
          </p:cNvSpPr>
          <p:nvPr>
            <p:ph type="title" idx="4294967295"/>
          </p:nvPr>
        </p:nvSpPr>
        <p:spPr>
          <a:xfrm>
            <a:off x="1143000" y="609600"/>
            <a:ext cx="9875520" cy="790575"/>
          </a:xfrm>
        </p:spPr>
        <p:txBody>
          <a:bodyPr vert="horz" lIns="91440" tIns="45720" rIns="91440" bIns="45720" rtlCol="0" anchor="ctr">
            <a:normAutofit fontScale="90000"/>
          </a:bodyPr>
          <a:lstStyle/>
          <a:p>
            <a:pPr algn="ctr"/>
            <a:r>
              <a:rPr lang="en-US" sz="4000" b="1" dirty="0"/>
              <a:t>Activities: Hold a best carved pumpkin competition</a:t>
            </a:r>
          </a:p>
        </p:txBody>
      </p:sp>
      <p:pic>
        <p:nvPicPr>
          <p:cNvPr id="5" name="Content Placeholder 4" descr="A picture containing grass, outdoor&#10;&#10;Description automatically generated">
            <a:extLst>
              <a:ext uri="{FF2B5EF4-FFF2-40B4-BE49-F238E27FC236}">
                <a16:creationId xmlns:a16="http://schemas.microsoft.com/office/drawing/2014/main" id="{B055208C-DF0A-4252-BF63-BADF599ABEA7}"/>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6593" r="21826"/>
          <a:stretch/>
        </p:blipFill>
        <p:spPr>
          <a:xfrm>
            <a:off x="468896" y="2017589"/>
            <a:ext cx="2896569" cy="3519934"/>
          </a:xfrm>
          <a:prstGeom prst="rect">
            <a:avLst/>
          </a:prstGeom>
        </p:spPr>
      </p:pic>
      <p:sp>
        <p:nvSpPr>
          <p:cNvPr id="6" name="Content Placeholder 5">
            <a:extLst>
              <a:ext uri="{FF2B5EF4-FFF2-40B4-BE49-F238E27FC236}">
                <a16:creationId xmlns:a16="http://schemas.microsoft.com/office/drawing/2014/main" id="{2DCD5B34-2088-476B-8F84-6036809B9E30}"/>
              </a:ext>
            </a:extLst>
          </p:cNvPr>
          <p:cNvSpPr>
            <a:spLocks noGrp="1"/>
          </p:cNvSpPr>
          <p:nvPr>
            <p:ph sz="half" idx="4294967295"/>
          </p:nvPr>
        </p:nvSpPr>
        <p:spPr>
          <a:xfrm>
            <a:off x="3603222" y="1800225"/>
            <a:ext cx="7412650" cy="4295775"/>
          </a:xfrm>
        </p:spPr>
        <p:txBody>
          <a:bodyPr vert="horz" lIns="91440" tIns="45720" rIns="91440" bIns="45720" rtlCol="0">
            <a:normAutofit fontScale="92500" lnSpcReduction="20000"/>
          </a:bodyPr>
          <a:lstStyle/>
          <a:p>
            <a:r>
              <a:rPr lang="en-GB" sz="2800" b="1" dirty="0">
                <a:solidFill>
                  <a:schemeClr val="tx1"/>
                </a:solidFill>
              </a:rPr>
              <a:t>Organise a carved pumpkin event and photograph  the pumpkins and carvers in your Community Centre or school before sending them to Stokes Wood Allotment  for display and judging. Encourage carvers to cook the flesh from the pumpkins</a:t>
            </a:r>
          </a:p>
          <a:p>
            <a:r>
              <a:rPr lang="en-US" sz="2800" b="1" dirty="0">
                <a:solidFill>
                  <a:schemeClr val="tx1"/>
                </a:solidFill>
              </a:rPr>
              <a:t>Judge the competition award the prizes.</a:t>
            </a:r>
          </a:p>
          <a:p>
            <a:r>
              <a:rPr lang="en-US" sz="2800" b="1" dirty="0">
                <a:solidFill>
                  <a:schemeClr val="tx1"/>
                </a:solidFill>
              </a:rPr>
              <a:t> Take photos for the press. Stress the need to reduce waste.</a:t>
            </a:r>
          </a:p>
          <a:p>
            <a:pPr algn="ctr"/>
            <a:r>
              <a:rPr lang="en-US" sz="2800" b="1" dirty="0">
                <a:solidFill>
                  <a:schemeClr val="tx1"/>
                </a:solidFill>
              </a:rPr>
              <a:t>Collect the carved pumpkins after Halloween   and organize a                                                       “Pumpkin Smash”</a:t>
            </a:r>
          </a:p>
          <a:p>
            <a:endParaRPr lang="en-US" dirty="0"/>
          </a:p>
        </p:txBody>
      </p:sp>
    </p:spTree>
    <p:extLst>
      <p:ext uri="{BB962C8B-B14F-4D97-AF65-F5344CB8AC3E}">
        <p14:creationId xmlns:p14="http://schemas.microsoft.com/office/powerpoint/2010/main" val="3701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F478-48E6-4B24-828F-CDD6A9A48F61}"/>
              </a:ext>
            </a:extLst>
          </p:cNvPr>
          <p:cNvSpPr>
            <a:spLocks noGrp="1"/>
          </p:cNvSpPr>
          <p:nvPr>
            <p:ph type="title"/>
          </p:nvPr>
        </p:nvSpPr>
        <p:spPr>
          <a:xfrm>
            <a:off x="679704" y="438150"/>
            <a:ext cx="4395216" cy="771525"/>
          </a:xfrm>
        </p:spPr>
        <p:txBody>
          <a:bodyPr/>
          <a:lstStyle/>
          <a:p>
            <a:r>
              <a:rPr lang="en-GB" b="1" dirty="0"/>
              <a:t>Pumpkin Faces</a:t>
            </a:r>
          </a:p>
        </p:txBody>
      </p:sp>
      <p:pic>
        <p:nvPicPr>
          <p:cNvPr id="6" name="Picture Placeholder 5" descr="A group of people sitting at a fruit stand&#10;&#10;Description automatically generated">
            <a:extLst>
              <a:ext uri="{FF2B5EF4-FFF2-40B4-BE49-F238E27FC236}">
                <a16:creationId xmlns:a16="http://schemas.microsoft.com/office/drawing/2014/main" id="{05BEEFA4-7671-4DB6-93B1-BBCB2AB522A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475" r="7475"/>
          <a:stretch>
            <a:fillRect/>
          </a:stretch>
        </p:blipFill>
        <p:spPr/>
      </p:pic>
      <p:sp>
        <p:nvSpPr>
          <p:cNvPr id="4" name="Text Placeholder 3">
            <a:extLst>
              <a:ext uri="{FF2B5EF4-FFF2-40B4-BE49-F238E27FC236}">
                <a16:creationId xmlns:a16="http://schemas.microsoft.com/office/drawing/2014/main" id="{3DF99BE0-3F0D-48C7-9762-1666D97D8DB9}"/>
              </a:ext>
            </a:extLst>
          </p:cNvPr>
          <p:cNvSpPr>
            <a:spLocks noGrp="1"/>
          </p:cNvSpPr>
          <p:nvPr>
            <p:ph type="body" sz="half" idx="2"/>
          </p:nvPr>
        </p:nvSpPr>
        <p:spPr>
          <a:xfrm>
            <a:off x="679704" y="1962150"/>
            <a:ext cx="4395216" cy="3752850"/>
          </a:xfrm>
        </p:spPr>
        <p:txBody>
          <a:bodyPr>
            <a:normAutofit/>
          </a:bodyPr>
          <a:lstStyle/>
          <a:p>
            <a:r>
              <a:rPr lang="en-GB" sz="2800" b="1" dirty="0">
                <a:solidFill>
                  <a:schemeClr val="tx1"/>
                </a:solidFill>
              </a:rPr>
              <a:t>Where young children may not be able to carve a pumpkin they can draw a face on it to make a pumpkin head</a:t>
            </a:r>
          </a:p>
        </p:txBody>
      </p:sp>
    </p:spTree>
    <p:extLst>
      <p:ext uri="{BB962C8B-B14F-4D97-AF65-F5344CB8AC3E}">
        <p14:creationId xmlns:p14="http://schemas.microsoft.com/office/powerpoint/2010/main" val="215750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F699-927C-486F-AB16-0148E0B4F67C}"/>
              </a:ext>
            </a:extLst>
          </p:cNvPr>
          <p:cNvSpPr>
            <a:spLocks noGrp="1"/>
          </p:cNvSpPr>
          <p:nvPr>
            <p:ph type="title"/>
          </p:nvPr>
        </p:nvSpPr>
        <p:spPr>
          <a:xfrm>
            <a:off x="1143000" y="609600"/>
            <a:ext cx="9875520" cy="588021"/>
          </a:xfrm>
        </p:spPr>
        <p:txBody>
          <a:bodyPr vert="horz" lIns="91440" tIns="45720" rIns="91440" bIns="45720" rtlCol="0" anchor="ctr">
            <a:normAutofit fontScale="90000"/>
          </a:bodyPr>
          <a:lstStyle/>
          <a:p>
            <a:pPr algn="ctr"/>
            <a:r>
              <a:rPr lang="en-US" sz="3600" b="1" cap="all" dirty="0"/>
              <a:t>ACTIVITIES: Biggest Pumpkin competitions</a:t>
            </a:r>
          </a:p>
        </p:txBody>
      </p:sp>
      <p:pic>
        <p:nvPicPr>
          <p:cNvPr id="6" name="Content Placeholder 5" descr="A picture containing fruit, squash, tree, outdoor&#10;&#10;Description automatically generated">
            <a:extLst>
              <a:ext uri="{FF2B5EF4-FFF2-40B4-BE49-F238E27FC236}">
                <a16:creationId xmlns:a16="http://schemas.microsoft.com/office/drawing/2014/main" id="{34100DD9-EF6E-44D8-86B6-4C84841A6A9C}"/>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tretch/>
        </p:blipFill>
        <p:spPr>
          <a:xfrm>
            <a:off x="7572375" y="3181074"/>
            <a:ext cx="4186237" cy="3146701"/>
          </a:xfrm>
          <a:prstGeom prst="rect">
            <a:avLst/>
          </a:prstGeom>
        </p:spPr>
      </p:pic>
      <p:sp>
        <p:nvSpPr>
          <p:cNvPr id="4" name="Rectangle 3">
            <a:extLst>
              <a:ext uri="{FF2B5EF4-FFF2-40B4-BE49-F238E27FC236}">
                <a16:creationId xmlns:a16="http://schemas.microsoft.com/office/drawing/2014/main" id="{20B82E4B-BAC2-4A2F-B9EA-07D6422A13E8}"/>
              </a:ext>
            </a:extLst>
          </p:cNvPr>
          <p:cNvSpPr/>
          <p:nvPr/>
        </p:nvSpPr>
        <p:spPr>
          <a:xfrm>
            <a:off x="638175" y="1362076"/>
            <a:ext cx="10710545" cy="4431983"/>
          </a:xfrm>
          <a:prstGeom prst="rect">
            <a:avLst/>
          </a:prstGeom>
        </p:spPr>
        <p:txBody>
          <a:bodyPr wrap="square">
            <a:spAutoFit/>
          </a:bodyPr>
          <a:lstStyle/>
          <a:p>
            <a:pPr>
              <a:spcAft>
                <a:spcPts val="600"/>
              </a:spcAft>
            </a:pPr>
            <a:r>
              <a:rPr lang="en-GB" sz="2800" b="1" dirty="0">
                <a:solidFill>
                  <a:srgbClr val="000000"/>
                </a:solidFill>
                <a:latin typeface="Arial" panose="020B0604020202020204" pitchFamily="34" charset="0"/>
              </a:rPr>
              <a:t>The fresh of giant pumpkins grown for Biggest Pumpkin Competitions is also edible but tends to be coarser and have less flavour than pumpkins grown specifically to eat.</a:t>
            </a:r>
          </a:p>
          <a:p>
            <a:pPr>
              <a:spcAft>
                <a:spcPts val="600"/>
              </a:spcAft>
            </a:pPr>
            <a:r>
              <a:rPr lang="en-GB" sz="2800" b="1" dirty="0">
                <a:solidFill>
                  <a:srgbClr val="000000"/>
                </a:solidFill>
                <a:latin typeface="Arial" panose="020B0604020202020204" pitchFamily="34" charset="0"/>
              </a:rPr>
              <a:t>They can still be used in pies, soups, and </a:t>
            </a:r>
          </a:p>
          <a:p>
            <a:pPr>
              <a:spcAft>
                <a:spcPts val="600"/>
              </a:spcAft>
            </a:pPr>
            <a:r>
              <a:rPr lang="en-GB" sz="2800" b="1" dirty="0">
                <a:solidFill>
                  <a:srgbClr val="000000"/>
                </a:solidFill>
                <a:latin typeface="Arial" panose="020B0604020202020204" pitchFamily="34" charset="0"/>
              </a:rPr>
              <a:t>in recipes as an alternative for squash.</a:t>
            </a:r>
          </a:p>
          <a:p>
            <a:pPr>
              <a:spcAft>
                <a:spcPts val="600"/>
              </a:spcAft>
            </a:pPr>
            <a:r>
              <a:rPr lang="en-GB" sz="2800" b="1" dirty="0">
                <a:solidFill>
                  <a:srgbClr val="000000"/>
                </a:solidFill>
                <a:latin typeface="Arial" panose="020B0604020202020204" pitchFamily="34" charset="0"/>
              </a:rPr>
              <a:t>These can be donated to hospitals</a:t>
            </a:r>
          </a:p>
          <a:p>
            <a:pPr>
              <a:spcAft>
                <a:spcPts val="600"/>
              </a:spcAft>
            </a:pPr>
            <a:r>
              <a:rPr lang="en-GB" sz="2800" b="1" dirty="0">
                <a:solidFill>
                  <a:srgbClr val="000000"/>
                </a:solidFill>
                <a:latin typeface="Arial" panose="020B0604020202020204" pitchFamily="34" charset="0"/>
              </a:rPr>
              <a:t> residential homes etc.</a:t>
            </a:r>
          </a:p>
          <a:p>
            <a:pPr>
              <a:spcAft>
                <a:spcPts val="600"/>
              </a:spcAft>
            </a:pPr>
            <a:r>
              <a:rPr lang="en-GB" sz="2800" b="1" dirty="0">
                <a:solidFill>
                  <a:srgbClr val="000000"/>
                </a:solidFill>
                <a:latin typeface="Arial" panose="020B0604020202020204" pitchFamily="34" charset="0"/>
              </a:rPr>
              <a:t> As with other pumpkins the skins can </a:t>
            </a:r>
          </a:p>
          <a:p>
            <a:pPr>
              <a:spcAft>
                <a:spcPts val="600"/>
              </a:spcAft>
            </a:pPr>
            <a:r>
              <a:rPr lang="en-GB" sz="2800" b="1" dirty="0">
                <a:solidFill>
                  <a:srgbClr val="000000"/>
                </a:solidFill>
                <a:latin typeface="Arial" panose="020B0604020202020204" pitchFamily="34" charset="0"/>
              </a:rPr>
              <a:t>                     be composted</a:t>
            </a:r>
            <a:r>
              <a:rPr lang="en-GB" dirty="0">
                <a:solidFill>
                  <a:srgbClr val="000000"/>
                </a:solidFill>
                <a:latin typeface="Arial" panose="020B0604020202020204" pitchFamily="34" charset="0"/>
              </a:rPr>
              <a:t>.</a:t>
            </a:r>
            <a:endParaRPr lang="en-GB" dirty="0"/>
          </a:p>
        </p:txBody>
      </p:sp>
    </p:spTree>
    <p:extLst>
      <p:ext uri="{BB962C8B-B14F-4D97-AF65-F5344CB8AC3E}">
        <p14:creationId xmlns:p14="http://schemas.microsoft.com/office/powerpoint/2010/main" val="124076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677094E-F0FE-4EC2-9511-5A411A2E1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E0E1ADA3-256B-436F-BB84-15BF272B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7DDC7D3D-A4F6-4638-B02B-2DBB6C11F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C091E65-5627-4CC0-82AA-74A3C89D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AB52C1-1D5B-4722-9F52-BE7DE2096671}"/>
              </a:ext>
            </a:extLst>
          </p:cNvPr>
          <p:cNvSpPr>
            <a:spLocks noGrp="1"/>
          </p:cNvSpPr>
          <p:nvPr>
            <p:ph type="title"/>
          </p:nvPr>
        </p:nvSpPr>
        <p:spPr>
          <a:xfrm>
            <a:off x="6736924" y="857674"/>
            <a:ext cx="4566230" cy="5482165"/>
          </a:xfrm>
        </p:spPr>
        <p:txBody>
          <a:bodyPr vert="horz" lIns="91440" tIns="45720" rIns="91440" bIns="45720" rtlCol="0" anchor="b">
            <a:normAutofit/>
          </a:bodyPr>
          <a:lstStyle/>
          <a:p>
            <a:pPr algn="ctr">
              <a:lnSpc>
                <a:spcPct val="85000"/>
              </a:lnSpc>
            </a:pPr>
            <a:r>
              <a:rPr lang="en-US" sz="1800" b="1" cap="all" dirty="0">
                <a:solidFill>
                  <a:srgbClr val="FFFFFF"/>
                </a:solidFill>
              </a:rPr>
              <a:t>Joi us in reducing pumpkin waste while celebrating Halloween</a:t>
            </a:r>
            <a:br>
              <a:rPr lang="en-US" sz="1800" b="1" cap="all" dirty="0">
                <a:solidFill>
                  <a:srgbClr val="FFFFFF"/>
                </a:solidFill>
              </a:rPr>
            </a:br>
            <a:endParaRPr lang="en-US" sz="1800" b="1" cap="all" dirty="0">
              <a:solidFill>
                <a:srgbClr val="FFFFFF"/>
              </a:solidFill>
            </a:endParaRPr>
          </a:p>
        </p:txBody>
      </p:sp>
      <p:pic>
        <p:nvPicPr>
          <p:cNvPr id="5" name="Content Placeholder 4" descr="A close up of pasta&#10;&#10;Description automatically generated">
            <a:extLst>
              <a:ext uri="{FF2B5EF4-FFF2-40B4-BE49-F238E27FC236}">
                <a16:creationId xmlns:a16="http://schemas.microsoft.com/office/drawing/2014/main" id="{7164BBE1-020B-4BDC-8C3A-1EBDA73A51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40" r="-1" b="-1"/>
          <a:stretch/>
        </p:blipFill>
        <p:spPr>
          <a:xfrm>
            <a:off x="872064" y="857675"/>
            <a:ext cx="4593715" cy="5140669"/>
          </a:xfrm>
          <a:prstGeom prst="rect">
            <a:avLst/>
          </a:prstGeom>
        </p:spPr>
      </p:pic>
    </p:spTree>
    <p:extLst>
      <p:ext uri="{BB962C8B-B14F-4D97-AF65-F5344CB8AC3E}">
        <p14:creationId xmlns:p14="http://schemas.microsoft.com/office/powerpoint/2010/main" val="401560820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83</TotalTime>
  <Words>538</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Corbel</vt:lpstr>
      <vt:lpstr>Helvetica Neue</vt:lpstr>
      <vt:lpstr>Wingdings</vt:lpstr>
      <vt:lpstr>Basis</vt:lpstr>
      <vt:lpstr>Leicester &amp; Leicestershire Pumpkin Rescue</vt:lpstr>
      <vt:lpstr>PowerPoint Presentation</vt:lpstr>
      <vt:lpstr>Organise or take part in a Pumpkin Rescue Food Event</vt:lpstr>
      <vt:lpstr>Carved Pumpkins</vt:lpstr>
      <vt:lpstr> Activities: Join us in reducing pumpkin waste while celebrating Halloween </vt:lpstr>
      <vt:lpstr>Activities: Hold a best carved pumpkin competition</vt:lpstr>
      <vt:lpstr>Pumpkin Faces</vt:lpstr>
      <vt:lpstr>ACTIVITIES: Biggest Pumpkin competitions</vt:lpstr>
      <vt:lpstr>Joi us in reducing pumpkin waste while celebrating Halloween </vt:lpstr>
      <vt:lpstr>Cook  Pumpkin Carvings</vt:lpstr>
      <vt:lpstr>Recipes for squashes and pumpkins</vt:lpstr>
      <vt:lpstr>PowerPoint Presentation</vt:lpstr>
      <vt:lpstr>Activities:  Pumpkin Smash</vt:lpstr>
      <vt:lpstr>                                Pumpkin Smash</vt:lpstr>
      <vt:lpstr>Composting Pumpkins</vt:lpstr>
      <vt:lpstr>Pit or Trench Composting Pumpkins </vt:lpstr>
      <vt:lpstr>Mini Windrow technique </vt:lpstr>
      <vt:lpstr>Compost Bin or Heap </vt:lpstr>
      <vt:lpstr>Include Squashes in the Campaign </vt:lpstr>
      <vt:lpstr>Keep us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Leicester &amp; Leicestershire Pumpkin Rescue</dc:title>
  <dc:creator>Rodney Weston</dc:creator>
  <cp:lastModifiedBy>Rodney Weston</cp:lastModifiedBy>
  <cp:revision>12</cp:revision>
  <dcterms:created xsi:type="dcterms:W3CDTF">2019-09-10T17:56:05Z</dcterms:created>
  <dcterms:modified xsi:type="dcterms:W3CDTF">2019-09-12T10:42:04Z</dcterms:modified>
</cp:coreProperties>
</file>